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embeddedFontLst>
    <p:embeddedFont>
      <p:font typeface="IBM Plex Sans" panose="020B0503050203000203" pitchFamily="34" charset="0"/>
      <p:regular r:id="rId71"/>
      <p:bold r:id="rId72"/>
      <p:italic r:id="rId73"/>
      <p:boldItalic r:id="rId74"/>
    </p:embeddedFont>
    <p:embeddedFont>
      <p:font typeface="IBM Plex Sans Cond Medm" panose="020B0506050203000203" pitchFamily="34" charset="77"/>
      <p:regular r:id="rId75"/>
    </p:embeddedFont>
    <p:embeddedFont>
      <p:font typeface="IBM Plex Sans Cond SmBld" panose="020B0506050203000203" pitchFamily="34" charset="77"/>
      <p:regular r:id="rId76"/>
      <p:bold r:id="rId77"/>
    </p:embeddedFont>
    <p:embeddedFont>
      <p:font typeface="IBM Plex Sans Condensed" panose="020B0506050203000203" pitchFamily="34" charset="77"/>
      <p:regular r:id="rId78"/>
      <p:bold r:id="rId79"/>
      <p:italic r:id="rId80"/>
      <p:boldItalic r:id="rId81"/>
    </p:embeddedFont>
    <p:embeddedFont>
      <p:font typeface="IBM Plex Sans Condensed Medium" panose="020B0506050203000203" pitchFamily="34" charset="77"/>
      <p:regular r:id="rId82"/>
      <p:bold r:id="rId83"/>
      <p:italic r:id="rId84"/>
      <p:boldItalic r:id="rId85"/>
    </p:embeddedFont>
    <p:embeddedFont>
      <p:font typeface="IBM Plex Sans Condensed SemiBold" panose="020B0506050203000203" pitchFamily="34" charset="77"/>
      <p:regular r:id="rId86"/>
      <p:bold r:id="rId87"/>
      <p:italic r:id="rId88"/>
      <p:boldItalic r:id="rId89"/>
    </p:embeddedFont>
    <p:embeddedFont>
      <p:font typeface="IBM Plex Sans Light" panose="020B0603050203000203" pitchFamily="34" charset="0"/>
      <p:regular r:id="rId90"/>
      <p:bold r:id="rId91"/>
      <p:italic r:id="rId92"/>
      <p:boldItalic r:id="rId93"/>
    </p:embeddedFont>
    <p:embeddedFont>
      <p:font typeface="IBM Plex Sans Medium" panose="020B0503050203000203" pitchFamily="34" charset="0"/>
      <p:regular r:id="rId94"/>
      <p:bold r:id="rId95"/>
      <p:italic r:id="rId96"/>
      <p:boldItalic r:id="rId97"/>
    </p:embeddedFont>
    <p:embeddedFont>
      <p:font typeface="IBM Plex Sans SemiBold" panose="020B0503050203000203" pitchFamily="34" charset="0"/>
      <p:regular r:id="rId98"/>
      <p:bold r:id="rId99"/>
      <p:italic r:id="rId100"/>
      <p:boldItalic r:id="rId101"/>
    </p:embeddedFont>
    <p:embeddedFont>
      <p:font typeface="Montserrat" pitchFamily="2" charset="77"/>
      <p:regular r:id="rId102"/>
      <p:bold r:id="rId103"/>
      <p:italic r:id="rId104"/>
      <p:boldItalic r:id="rId105"/>
    </p:embeddedFont>
    <p:embeddedFont>
      <p:font typeface="Montserrat ExtraBold" pitchFamily="2" charset="77"/>
      <p:bold r:id="rId106"/>
      <p:boldItalic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43DE39-C930-4BA1-B6E4-AD9A24A4712A}">
  <a:tblStyle styleId="{1043DE39-C930-4BA1-B6E4-AD9A24A471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p:restoredTop sz="86349"/>
  </p:normalViewPr>
  <p:slideViewPr>
    <p:cSldViewPr snapToGrid="0">
      <p:cViewPr varScale="1">
        <p:scale>
          <a:sx n="95" d="100"/>
          <a:sy n="95" d="100"/>
        </p:scale>
        <p:origin x="103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5.xml"/><Relationship Id="rId107" Type="http://schemas.openxmlformats.org/officeDocument/2006/relationships/font" Target="fonts/font37.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102" Type="http://schemas.openxmlformats.org/officeDocument/2006/relationships/font" Target="fonts/font32.fntdata"/><Relationship Id="rId5" Type="http://schemas.openxmlformats.org/officeDocument/2006/relationships/slide" Target="slides/slide4.xml"/><Relationship Id="rId90" Type="http://schemas.openxmlformats.org/officeDocument/2006/relationships/font" Target="fonts/font20.fntdata"/><Relationship Id="rId95" Type="http://schemas.openxmlformats.org/officeDocument/2006/relationships/font" Target="fonts/font2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10.fntdata"/><Relationship Id="rId85" Type="http://schemas.openxmlformats.org/officeDocument/2006/relationships/font" Target="fonts/font15.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33.fntdata"/><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notesMaster" Target="notesMasters/notesMaster1.xml"/><Relationship Id="rId75" Type="http://schemas.openxmlformats.org/officeDocument/2006/relationships/font" Target="fonts/font5.fntdata"/><Relationship Id="rId91" Type="http://schemas.openxmlformats.org/officeDocument/2006/relationships/font" Target="fonts/font21.fntdata"/><Relationship Id="rId96"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3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font" Target="fonts/font24.fntdata"/><Relationship Id="rId99" Type="http://schemas.openxmlformats.org/officeDocument/2006/relationships/font" Target="fonts/font29.fntdata"/><Relationship Id="rId101"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97" Type="http://schemas.openxmlformats.org/officeDocument/2006/relationships/font" Target="fonts/font27.fntdata"/><Relationship Id="rId104" Type="http://schemas.openxmlformats.org/officeDocument/2006/relationships/font" Target="fonts/font34.fntdata"/><Relationship Id="rId7" Type="http://schemas.openxmlformats.org/officeDocument/2006/relationships/slide" Target="slides/slide6.xml"/><Relationship Id="rId71" Type="http://schemas.openxmlformats.org/officeDocument/2006/relationships/font" Target="fonts/font1.fntdata"/><Relationship Id="rId92" Type="http://schemas.openxmlformats.org/officeDocument/2006/relationships/font" Target="fonts/font2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7.fntdata"/><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7.fntdata"/><Relationship Id="rId100" Type="http://schemas.openxmlformats.org/officeDocument/2006/relationships/font" Target="fonts/font30.fntdata"/><Relationship Id="rId105" Type="http://schemas.openxmlformats.org/officeDocument/2006/relationships/font" Target="fonts/font3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93" Type="http://schemas.openxmlformats.org/officeDocument/2006/relationships/font" Target="fonts/font23.fntdata"/><Relationship Id="rId98" Type="http://schemas.openxmlformats.org/officeDocument/2006/relationships/font" Target="fonts/font2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13.fntdata"/><Relationship Id="rId88" Type="http://schemas.openxmlformats.org/officeDocument/2006/relationships/font" Target="fonts/font18.fntdata"/><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dd4e812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dd4e812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0dd4e81273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0dd4e8127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af584fcdf_1_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af584fcdf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0af584fcdf_1_3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0af584fcdf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52907d57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52907d5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af584fcdf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af584fcdf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af584fcdf_1_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af584fcdf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af584fcdf_1_7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af584fcd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af584fcdf_1_8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af584fcdf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af584fcdf_1_9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af584fcdf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11754998c_0_9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11754998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1cdfc80d2_0_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1cdfc80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de62050bc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de62050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de62050bc_0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de62050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de62050bc_0_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de62050b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6fe0e9426_4_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6fe0e9426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af584fcdf_1_10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0af584fcdf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0af584fcdf_1_10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0af584fcdf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af584fcdf_1_11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0af584fcdf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d1cdfc80d2_0_2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d1cdfc80d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52907d571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152907d5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f5c32d814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f5c32d8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52907d571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52907d5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a:t>
            </a:r>
            <a:endParaRPr/>
          </a:p>
          <a:p>
            <a:pPr marL="0" lvl="0" indent="0" algn="l" rtl="0">
              <a:spcBef>
                <a:spcPts val="0"/>
              </a:spcBef>
              <a:spcAft>
                <a:spcPts val="0"/>
              </a:spcAft>
              <a:buNone/>
            </a:pPr>
            <a:r>
              <a:rPr lang="en"/>
              <a:t>Now Haylee is going to put you all into breakout rooms.  You will have 20 minutes in your groups.  See you all back here in 20 minutes.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f04548ef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f04548e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Kayla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0dd4e8127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0dd4e812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04548ef9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04548ef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0f04548ef9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0f04548ef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f04548ef9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f04548ef9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f04548ef9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0f04548ef9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f04548ef9_1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0f04548ef9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f04548ef9_1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0f04548ef9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f04548ef9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f04548ef9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0af584fcd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0af584fc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0f623bec1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0f623bec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f623bec13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0f623bec1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0f623bec13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0f623bec1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f623bec13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0f623bec1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f623bec13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f623bec1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31755148b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31755148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52907d571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52907d57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5e66bad2f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5e66bad2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5e66bad2f_1_1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5e66bad2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5e66bad2f_1_2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15e66bad2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af584fcdf_1_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0af584fcd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15e66bad2f_1_2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15e66bad2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5e66bad2f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5e66bad2f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5e66bad2f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15e66bad2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5e66bad2f_1_4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15e66bad2f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5e66bad2f_1_5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5e66bad2f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15e66bad2f_1_5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15e66bad2f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15e66bad2f_1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15e66bad2f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5e66bad2f_1_7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15e66bad2f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15e66bad2f_1_8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15e66bad2f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15e66bad2f_1_9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15e66bad2f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af584fcdf_1_1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af584fcdf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15e66bad2f_1_9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15e66bad2f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15e66bad2f_1_10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15e66bad2f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0f5c32d814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0f5c32d81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152907d571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152907d57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f5c32d814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f5c32d81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0f5c32d814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0f5c32d81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0f5c32d814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0f5c32d814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0f5c32d814_1_1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0f5c32d81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52907d571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152907d571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af584fcdf_1_1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af584fcd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af584fcdf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af584fcd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af584fcdf_1_2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af584fcd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Clr>
                <a:srgbClr val="233142"/>
              </a:buClr>
              <a:buSzPts val="5200"/>
              <a:buFont typeface="Montserrat"/>
              <a:buNone/>
              <a:defRPr sz="5200" b="1">
                <a:solidFill>
                  <a:srgbClr val="233142"/>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IBM Plex Sans Condensed Medium"/>
              <a:buNone/>
              <a:defRPr sz="3000">
                <a:solidFill>
                  <a:schemeClr val="lt1"/>
                </a:solidFill>
                <a:latin typeface="IBM Plex Sans Cond Medm"/>
                <a:ea typeface="IBM Plex Sans Cond Medm"/>
                <a:cs typeface="IBM Plex Sans Cond Medm"/>
                <a:sym typeface="IBM Plex Sans Condense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Char char="●"/>
              <a:defRPr sz="2400">
                <a:solidFill>
                  <a:srgbClr val="408087"/>
                </a:solidFill>
              </a:defRPr>
            </a:lvl1pPr>
            <a:lvl2pPr marL="914400" lvl="1" indent="-368300">
              <a:spcBef>
                <a:spcPts val="1600"/>
              </a:spcBef>
              <a:spcAft>
                <a:spcPts val="0"/>
              </a:spcAft>
              <a:buClr>
                <a:srgbClr val="233142"/>
              </a:buClr>
              <a:buSzPts val="2200"/>
              <a:buFont typeface="IBM Plex Sans Condensed SemiBold"/>
              <a:buChar char="●"/>
              <a:defRPr sz="2200">
                <a:solidFill>
                  <a:srgbClr val="408087"/>
                </a:solidFill>
                <a:latin typeface="IBM Plex Sans Cond SmBld"/>
                <a:ea typeface="IBM Plex Sans Cond SmBld"/>
                <a:cs typeface="IBM Plex Sans Cond SmBld"/>
                <a:sym typeface="IBM Plex Sans Condensed SemiBold"/>
              </a:defRPr>
            </a:lvl2pPr>
            <a:lvl3pPr marL="1371600" lvl="2" indent="-349250">
              <a:spcBef>
                <a:spcPts val="1600"/>
              </a:spcBef>
              <a:spcAft>
                <a:spcPts val="0"/>
              </a:spcAft>
              <a:buClr>
                <a:srgbClr val="408087"/>
              </a:buClr>
              <a:buSzPts val="1900"/>
              <a:buFont typeface="IBM Plex Sans Condensed Medium"/>
              <a:buChar char="■"/>
              <a:defRPr sz="1900">
                <a:solidFill>
                  <a:srgbClr val="408087"/>
                </a:solidFill>
                <a:latin typeface="IBM Plex Sans Cond Medm"/>
                <a:ea typeface="IBM Plex Sans Cond Medm"/>
                <a:cs typeface="IBM Plex Sans Cond Medm"/>
                <a:sym typeface="IBM Plex Sans Condensed Medium"/>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36550">
              <a:spcBef>
                <a:spcPts val="1600"/>
              </a:spcBef>
              <a:spcAft>
                <a:spcPts val="0"/>
              </a:spcAft>
              <a:buClr>
                <a:srgbClr val="408087"/>
              </a:buClr>
              <a:buSzPts val="1700"/>
              <a:buFont typeface="IBM Plex Sans Condensed"/>
              <a:buChar char="○"/>
              <a:defRPr sz="1700">
                <a:solidFill>
                  <a:srgbClr val="408087"/>
                </a:solidFill>
                <a:latin typeface="IBM Plex Sans Condensed"/>
                <a:ea typeface="IBM Plex Sans Condensed"/>
                <a:cs typeface="IBM Plex Sans Condensed"/>
                <a:sym typeface="IBM Plex Sans Condensed"/>
              </a:defRPr>
            </a:lvl5pPr>
            <a:lvl6pPr marL="2743200" lvl="5"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spcBef>
                <a:spcPts val="1600"/>
              </a:spcBef>
              <a:spcAft>
                <a:spcPts val="1600"/>
              </a:spcAft>
              <a:buClr>
                <a:srgbClr val="408087"/>
              </a:buClr>
              <a:buSzPts val="1800"/>
              <a:buChar char="■"/>
              <a:defRPr sz="1800">
                <a:solidFill>
                  <a:srgbClr val="408087"/>
                </a:solidFill>
              </a:defRPr>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3"/>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ontserrat"/>
              <a:buNone/>
              <a:defRPr sz="3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SemiBold"/>
              <a:buChar char="●"/>
              <a:defRPr sz="2400">
                <a:solidFill>
                  <a:srgbClr val="408087"/>
                </a:solidFill>
                <a:latin typeface="IBM Plex Sans SemiBold"/>
                <a:ea typeface="IBM Plex Sans SemiBold"/>
                <a:cs typeface="IBM Plex Sans SemiBold"/>
                <a:sym typeface="IBM Plex Sans SemiBold"/>
              </a:defRPr>
            </a:lvl1pPr>
            <a:lvl2pPr marL="914400" lvl="1" indent="-368300">
              <a:spcBef>
                <a:spcPts val="1600"/>
              </a:spcBef>
              <a:spcAft>
                <a:spcPts val="0"/>
              </a:spcAft>
              <a:buSzPts val="2200"/>
              <a:buFont typeface="IBM Plex Sans Condensed SemiBold"/>
              <a:buChar char="●"/>
              <a:defRPr sz="2200">
                <a:solidFill>
                  <a:srgbClr val="408087"/>
                </a:solidFill>
                <a:latin typeface="IBM Plex Sans Cond SmBld"/>
                <a:ea typeface="IBM Plex Sans Cond SmBld"/>
                <a:cs typeface="IBM Plex Sans Cond SmBld"/>
                <a:sym typeface="IBM Plex Sans Condensed SemiBold"/>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4"/>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Medium"/>
              <a:buChar char="●"/>
              <a:defRPr sz="2200">
                <a:solidFill>
                  <a:srgbClr val="408087"/>
                </a:solidFill>
                <a:latin typeface="IBM Plex Sans Medium"/>
                <a:ea typeface="IBM Plex Sans Medium"/>
                <a:cs typeface="IBM Plex Sans Medium"/>
                <a:sym typeface="IBM Plex Sans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3" name="Google Shape;23;p4"/>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Slide" type="titleOnly">
  <p:cSld name="TITLE_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408087"/>
              </a:buClr>
              <a:buSzPts val="3800"/>
              <a:buFont typeface="Montserrat"/>
              <a:buNone/>
              <a:defRPr sz="3800" b="1">
                <a:solidFill>
                  <a:srgbClr val="408087"/>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rot="10800000" flipH="1">
            <a:off x="-4650" y="1071950"/>
            <a:ext cx="9153300" cy="13800"/>
          </a:xfrm>
          <a:prstGeom prst="straightConnector1">
            <a:avLst/>
          </a:prstGeom>
          <a:noFill/>
          <a:ln w="76200" cap="flat" cmpd="sng">
            <a:solidFill>
              <a:srgbClr val="23314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aluation Slide">
  <p:cSld name="BIG_NUMBER">
    <p:bg>
      <p:bgPr>
        <a:solidFill>
          <a:srgbClr val="408087"/>
        </a:solidFill>
        <a:effectLst/>
      </p:bgPr>
    </p:bg>
    <p:spTree>
      <p:nvGrpSpPr>
        <p:cNvPr id="1" name="Shape 28"/>
        <p:cNvGrpSpPr/>
        <p:nvPr/>
      </p:nvGrpSpPr>
      <p:grpSpPr>
        <a:xfrm>
          <a:off x="0" y="0"/>
          <a:ext cx="0" cy="0"/>
          <a:chOff x="0" y="0"/>
          <a:chExt cx="0" cy="0"/>
        </a:xfrm>
      </p:grpSpPr>
      <p:sp>
        <p:nvSpPr>
          <p:cNvPr id="29" name="Google Shape;29;p6"/>
          <p:cNvSpPr/>
          <p:nvPr/>
        </p:nvSpPr>
        <p:spPr>
          <a:xfrm>
            <a:off x="439800" y="467275"/>
            <a:ext cx="8259900" cy="59097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hasCustomPrompt="1"/>
          </p:nvPr>
        </p:nvSpPr>
        <p:spPr>
          <a:xfrm>
            <a:off x="1094850" y="1236900"/>
            <a:ext cx="6954300" cy="3229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estions/Quotes/Statement" type="blank">
  <p:cSld name="BLANK">
    <p:bg>
      <p:bgPr>
        <a:solidFill>
          <a:srgbClr val="408087"/>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7"/>
          <p:cNvSpPr/>
          <p:nvPr/>
        </p:nvSpPr>
        <p:spPr>
          <a:xfrm>
            <a:off x="439800" y="467275"/>
            <a:ext cx="8259900" cy="59097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lvl1pPr lvl="0">
              <a:spcBef>
                <a:spcPts val="0"/>
              </a:spcBef>
              <a:spcAft>
                <a:spcPts val="0"/>
              </a:spcAft>
              <a:buClr>
                <a:srgbClr val="ED5A5A"/>
              </a:buClr>
              <a:buSzPts val="4300"/>
              <a:buNone/>
              <a:defRPr sz="4300">
                <a:solidFill>
                  <a:srgbClr val="ED5A5A"/>
                </a:solidFill>
              </a:defRPr>
            </a:lvl1pPr>
            <a:lvl2pPr lvl="1">
              <a:spcBef>
                <a:spcPts val="0"/>
              </a:spcBef>
              <a:spcAft>
                <a:spcPts val="0"/>
              </a:spcAft>
              <a:buSzPts val="2800"/>
              <a:buNone/>
              <a:defRPr>
                <a:latin typeface="IBM Plex Sans Medium"/>
                <a:ea typeface="IBM Plex Sans Medium"/>
                <a:cs typeface="IBM Plex Sans Medium"/>
                <a:sym typeface="IBM Plex Sans Medium"/>
              </a:defRPr>
            </a:lvl2pPr>
            <a:lvl3pPr lvl="2">
              <a:spcBef>
                <a:spcPts val="0"/>
              </a:spcBef>
              <a:spcAft>
                <a:spcPts val="0"/>
              </a:spcAft>
              <a:buSzPts val="2800"/>
              <a:buNone/>
              <a:defRPr>
                <a:latin typeface="IBM Plex Sans Medium"/>
                <a:ea typeface="IBM Plex Sans Medium"/>
                <a:cs typeface="IBM Plex Sans Medium"/>
                <a:sym typeface="IBM Plex Sans Medium"/>
              </a:defRPr>
            </a:lvl3pPr>
            <a:lvl4pPr lvl="3">
              <a:spcBef>
                <a:spcPts val="0"/>
              </a:spcBef>
              <a:spcAft>
                <a:spcPts val="0"/>
              </a:spcAft>
              <a:buSzPts val="2800"/>
              <a:buNone/>
              <a:defRPr>
                <a:latin typeface="IBM Plex Sans Medium"/>
                <a:ea typeface="IBM Plex Sans Medium"/>
                <a:cs typeface="IBM Plex Sans Medium"/>
                <a:sym typeface="IBM Plex Sans Medium"/>
              </a:defRPr>
            </a:lvl4pPr>
            <a:lvl5pPr lvl="4">
              <a:spcBef>
                <a:spcPts val="0"/>
              </a:spcBef>
              <a:spcAft>
                <a:spcPts val="0"/>
              </a:spcAft>
              <a:buSzPts val="2800"/>
              <a:buNone/>
              <a:defRPr>
                <a:latin typeface="IBM Plex Sans Medium"/>
                <a:ea typeface="IBM Plex Sans Medium"/>
                <a:cs typeface="IBM Plex Sans Medium"/>
                <a:sym typeface="IBM Plex Sans Medium"/>
              </a:defRPr>
            </a:lvl5pPr>
            <a:lvl6pPr lvl="5">
              <a:spcBef>
                <a:spcPts val="0"/>
              </a:spcBef>
              <a:spcAft>
                <a:spcPts val="0"/>
              </a:spcAft>
              <a:buSzPts val="2800"/>
              <a:buNone/>
              <a:defRPr>
                <a:latin typeface="IBM Plex Sans Medium"/>
                <a:ea typeface="IBM Plex Sans Medium"/>
                <a:cs typeface="IBM Plex Sans Medium"/>
                <a:sym typeface="IBM Plex Sans Medium"/>
              </a:defRPr>
            </a:lvl6pPr>
            <a:lvl7pPr lvl="6">
              <a:spcBef>
                <a:spcPts val="0"/>
              </a:spcBef>
              <a:spcAft>
                <a:spcPts val="0"/>
              </a:spcAft>
              <a:buSzPts val="2800"/>
              <a:buNone/>
              <a:defRPr>
                <a:latin typeface="IBM Plex Sans Medium"/>
                <a:ea typeface="IBM Plex Sans Medium"/>
                <a:cs typeface="IBM Plex Sans Medium"/>
                <a:sym typeface="IBM Plex Sans Medium"/>
              </a:defRPr>
            </a:lvl7pPr>
            <a:lvl8pPr lvl="7">
              <a:spcBef>
                <a:spcPts val="0"/>
              </a:spcBef>
              <a:spcAft>
                <a:spcPts val="0"/>
              </a:spcAft>
              <a:buSzPts val="2800"/>
              <a:buNone/>
              <a:defRPr>
                <a:latin typeface="IBM Plex Sans Medium"/>
                <a:ea typeface="IBM Plex Sans Medium"/>
                <a:cs typeface="IBM Plex Sans Medium"/>
                <a:sym typeface="IBM Plex Sans Medium"/>
              </a:defRPr>
            </a:lvl8pPr>
            <a:lvl9pPr lvl="8">
              <a:spcBef>
                <a:spcPts val="0"/>
              </a:spcBef>
              <a:spcAft>
                <a:spcPts val="0"/>
              </a:spcAft>
              <a:buSzPts val="2800"/>
              <a:buNone/>
              <a:defRPr>
                <a:latin typeface="IBM Plex Sans Medium"/>
                <a:ea typeface="IBM Plex Sans Medium"/>
                <a:cs typeface="IBM Plex Sans Medium"/>
                <a:sym typeface="IBM Plex Sans Medium"/>
              </a:defRPr>
            </a:lvl9pPr>
          </a:lstStyle>
          <a:p>
            <a:endParaRPr/>
          </a:p>
        </p:txBody>
      </p:sp>
      <p:cxnSp>
        <p:nvCxnSpPr>
          <p:cNvPr id="35" name="Google Shape;35;p7"/>
          <p:cNvCxnSpPr/>
          <p:nvPr/>
        </p:nvCxnSpPr>
        <p:spPr>
          <a:xfrm rot="10800000">
            <a:off x="0" y="3429000"/>
            <a:ext cx="467400" cy="0"/>
          </a:xfrm>
          <a:prstGeom prst="straightConnector1">
            <a:avLst/>
          </a:prstGeom>
          <a:noFill/>
          <a:ln w="28575" cap="flat" cmpd="sng">
            <a:solidFill>
              <a:schemeClr val="lt1"/>
            </a:solidFill>
            <a:prstDash val="solid"/>
            <a:round/>
            <a:headEnd type="none" w="med" len="med"/>
            <a:tailEnd type="none" w="med" len="med"/>
          </a:ln>
        </p:spPr>
      </p:cxnSp>
      <p:cxnSp>
        <p:nvCxnSpPr>
          <p:cNvPr id="36" name="Google Shape;36;p7"/>
          <p:cNvCxnSpPr/>
          <p:nvPr/>
        </p:nvCxnSpPr>
        <p:spPr>
          <a:xfrm rot="10800000">
            <a:off x="8699700" y="3422125"/>
            <a:ext cx="467400" cy="0"/>
          </a:xfrm>
          <a:prstGeom prst="straightConnector1">
            <a:avLst/>
          </a:prstGeom>
          <a:noFill/>
          <a:ln w="28575" cap="flat" cmpd="sng">
            <a:solidFill>
              <a:schemeClr val="lt1"/>
            </a:solidFill>
            <a:prstDash val="solid"/>
            <a:round/>
            <a:headEnd type="none" w="med" len="med"/>
            <a:tailEnd type="none" w="med" len="med"/>
          </a:ln>
        </p:spPr>
      </p:cxnSp>
      <p:sp>
        <p:nvSpPr>
          <p:cNvPr id="37" name="Google Shape;37;p7"/>
          <p:cNvSpPr txBox="1">
            <a:spLocks noGrp="1"/>
          </p:cNvSpPr>
          <p:nvPr>
            <p:ph type="subTitle" idx="1"/>
          </p:nvPr>
        </p:nvSpPr>
        <p:spPr>
          <a:xfrm>
            <a:off x="1195675" y="2679975"/>
            <a:ext cx="6390600" cy="1951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2400"/>
              <a:buNone/>
              <a:defRPr>
                <a:solidFill>
                  <a:srgbClr val="233142"/>
                </a:solidFill>
              </a:defRPr>
            </a:lvl1pPr>
            <a:lvl2pPr lvl="1">
              <a:spcBef>
                <a:spcPts val="1600"/>
              </a:spcBef>
              <a:spcAft>
                <a:spcPts val="0"/>
              </a:spcAft>
              <a:buSzPts val="2200"/>
              <a:buNone/>
              <a:defRPr/>
            </a:lvl2pPr>
            <a:lvl3pPr lvl="2">
              <a:spcBef>
                <a:spcPts val="1600"/>
              </a:spcBef>
              <a:spcAft>
                <a:spcPts val="0"/>
              </a:spcAft>
              <a:buSzPts val="1800"/>
              <a:buNone/>
              <a:defRPr/>
            </a:lvl3pPr>
            <a:lvl4pPr lvl="3">
              <a:spcBef>
                <a:spcPts val="1600"/>
              </a:spcBef>
              <a:spcAft>
                <a:spcPts val="0"/>
              </a:spcAft>
              <a:buSzPts val="1800"/>
              <a:buNone/>
              <a:defRPr/>
            </a:lvl4pPr>
            <a:lvl5pPr lvl="4">
              <a:spcBef>
                <a:spcPts val="1600"/>
              </a:spcBef>
              <a:spcAft>
                <a:spcPts val="0"/>
              </a:spcAft>
              <a:buSzPts val="1800"/>
              <a:buNone/>
              <a:defRPr/>
            </a:lvl5pPr>
            <a:lvl6pPr lvl="5">
              <a:spcBef>
                <a:spcPts val="1600"/>
              </a:spcBef>
              <a:spcAft>
                <a:spcPts val="0"/>
              </a:spcAft>
              <a:buSzPts val="1800"/>
              <a:buNone/>
              <a:defRPr/>
            </a:lvl6pPr>
            <a:lvl7pPr lvl="6">
              <a:spcBef>
                <a:spcPts val="1600"/>
              </a:spcBef>
              <a:spcAft>
                <a:spcPts val="0"/>
              </a:spcAft>
              <a:buSzPts val="1800"/>
              <a:buNone/>
              <a:defRPr/>
            </a:lvl7pPr>
            <a:lvl8pPr lvl="7">
              <a:spcBef>
                <a:spcPts val="1600"/>
              </a:spcBef>
              <a:spcAft>
                <a:spcPts val="0"/>
              </a:spcAft>
              <a:buSzPts val="1800"/>
              <a:buNone/>
              <a:defRPr/>
            </a:lvl8pPr>
            <a:lvl9pPr lvl="8">
              <a:spcBef>
                <a:spcPts val="1600"/>
              </a:spcBef>
              <a:spcAft>
                <a:spcPts val="1600"/>
              </a:spcAft>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38"/>
        <p:cNvGrpSpPr/>
        <p:nvPr/>
      </p:nvGrpSpPr>
      <p:grpSpPr>
        <a:xfrm>
          <a:off x="0" y="0"/>
          <a:ext cx="0" cy="0"/>
          <a:chOff x="0" y="0"/>
          <a:chExt cx="0" cy="0"/>
        </a:xfrm>
      </p:grpSpPr>
      <p:sp>
        <p:nvSpPr>
          <p:cNvPr id="39" name="Google Shape;39;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8200" y="76200"/>
            <a:ext cx="7620000" cy="13972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 name="Google Shape;42;p9"/>
          <p:cNvSpPr txBox="1">
            <a:spLocks noGrp="1"/>
          </p:cNvSpPr>
          <p:nvPr>
            <p:ph type="body" idx="1"/>
          </p:nvPr>
        </p:nvSpPr>
        <p:spPr>
          <a:xfrm>
            <a:off x="838200" y="1701800"/>
            <a:ext cx="7620000" cy="4470400"/>
          </a:xfrm>
          <a:prstGeom prst="rect">
            <a:avLst/>
          </a:prstGeom>
          <a:noFill/>
          <a:ln>
            <a:noFill/>
          </a:ln>
        </p:spPr>
        <p:txBody>
          <a:bodyPr spcFirstLastPara="1" wrap="square" lIns="91425" tIns="45700" rIns="91425" bIns="45700" anchor="t" anchorCtr="0">
            <a:normAutofit/>
          </a:bodyPr>
          <a:lstStyle>
            <a:lvl1pPr marL="457200" lvl="0" indent="-317500" algn="l" rtl="0">
              <a:lnSpc>
                <a:spcPct val="95000"/>
              </a:lnSpc>
              <a:spcBef>
                <a:spcPts val="1400"/>
              </a:spcBef>
              <a:spcAft>
                <a:spcPts val="0"/>
              </a:spcAft>
              <a:buClr>
                <a:schemeClr val="dk1"/>
              </a:buClr>
              <a:buSzPts val="1400"/>
              <a:buChar char="●"/>
              <a:defRPr/>
            </a:lvl1pPr>
            <a:lvl2pPr marL="914400" lvl="1" indent="-317500" algn="l" rtl="0">
              <a:lnSpc>
                <a:spcPct val="95000"/>
              </a:lnSpc>
              <a:spcBef>
                <a:spcPts val="1600"/>
              </a:spcBef>
              <a:spcAft>
                <a:spcPts val="0"/>
              </a:spcAft>
              <a:buClr>
                <a:schemeClr val="dk1"/>
              </a:buClr>
              <a:buSzPts val="1400"/>
              <a:buChar char="●"/>
              <a:defRPr/>
            </a:lvl2pPr>
            <a:lvl3pPr marL="1371600" lvl="2" indent="-317500" algn="l" rtl="0">
              <a:lnSpc>
                <a:spcPct val="95000"/>
              </a:lnSpc>
              <a:spcBef>
                <a:spcPts val="1600"/>
              </a:spcBef>
              <a:spcAft>
                <a:spcPts val="0"/>
              </a:spcAft>
              <a:buClr>
                <a:schemeClr val="dk1"/>
              </a:buClr>
              <a:buSzPts val="1400"/>
              <a:buChar char="■"/>
              <a:defRPr/>
            </a:lvl3pPr>
            <a:lvl4pPr marL="1828800" lvl="3" indent="-317500" algn="l" rtl="0">
              <a:lnSpc>
                <a:spcPct val="95000"/>
              </a:lnSpc>
              <a:spcBef>
                <a:spcPts val="1600"/>
              </a:spcBef>
              <a:spcAft>
                <a:spcPts val="0"/>
              </a:spcAft>
              <a:buClr>
                <a:schemeClr val="dk1"/>
              </a:buClr>
              <a:buSzPts val="1400"/>
              <a:buChar char="●"/>
              <a:defRPr/>
            </a:lvl4pPr>
            <a:lvl5pPr marL="2286000" lvl="4" indent="-317500" algn="l" rtl="0">
              <a:lnSpc>
                <a:spcPct val="95000"/>
              </a:lnSpc>
              <a:spcBef>
                <a:spcPts val="1600"/>
              </a:spcBef>
              <a:spcAft>
                <a:spcPts val="0"/>
              </a:spcAft>
              <a:buClr>
                <a:schemeClr val="dk1"/>
              </a:buClr>
              <a:buSzPts val="1400"/>
              <a:buChar char="○"/>
              <a:defRPr/>
            </a:lvl5pPr>
            <a:lvl6pPr marL="2743200" lvl="5" indent="-304800" algn="l" rtl="0">
              <a:lnSpc>
                <a:spcPct val="95000"/>
              </a:lnSpc>
              <a:spcBef>
                <a:spcPts val="1600"/>
              </a:spcBef>
              <a:spcAft>
                <a:spcPts val="0"/>
              </a:spcAft>
              <a:buClr>
                <a:schemeClr val="dk1"/>
              </a:buClr>
              <a:buSzPts val="1200"/>
              <a:buChar char="■"/>
              <a:defRPr/>
            </a:lvl6pPr>
            <a:lvl7pPr marL="3200400" lvl="6" indent="-304800" algn="l" rtl="0">
              <a:lnSpc>
                <a:spcPct val="95000"/>
              </a:lnSpc>
              <a:spcBef>
                <a:spcPts val="1600"/>
              </a:spcBef>
              <a:spcAft>
                <a:spcPts val="0"/>
              </a:spcAft>
              <a:buClr>
                <a:schemeClr val="dk1"/>
              </a:buClr>
              <a:buSzPts val="1200"/>
              <a:buChar char="●"/>
              <a:defRPr/>
            </a:lvl7pPr>
            <a:lvl8pPr marL="3657600" lvl="7" indent="-304800" algn="l" rtl="0">
              <a:lnSpc>
                <a:spcPct val="95000"/>
              </a:lnSpc>
              <a:spcBef>
                <a:spcPts val="1600"/>
              </a:spcBef>
              <a:spcAft>
                <a:spcPts val="0"/>
              </a:spcAft>
              <a:buClr>
                <a:schemeClr val="dk1"/>
              </a:buClr>
              <a:buSzPts val="1200"/>
              <a:buChar char="○"/>
              <a:defRPr/>
            </a:lvl8pPr>
            <a:lvl9pPr marL="4114800" lvl="8" indent="-304800" algn="l" rtl="0">
              <a:lnSpc>
                <a:spcPct val="95000"/>
              </a:lnSpc>
              <a:spcBef>
                <a:spcPts val="1600"/>
              </a:spcBef>
              <a:spcAft>
                <a:spcPts val="1600"/>
              </a:spcAft>
              <a:buClr>
                <a:schemeClr val="dk1"/>
              </a:buClr>
              <a:buSzPts val="1200"/>
              <a:buChar char="■"/>
              <a:defRPr/>
            </a:lvl9pPr>
          </a:lstStyle>
          <a:p>
            <a:endParaRPr/>
          </a:p>
        </p:txBody>
      </p:sp>
      <p:sp>
        <p:nvSpPr>
          <p:cNvPr id="43" name="Google Shape;43;p9"/>
          <p:cNvSpPr txBox="1">
            <a:spLocks noGrp="1"/>
          </p:cNvSpPr>
          <p:nvPr>
            <p:ph type="dt" idx="10"/>
          </p:nvPr>
        </p:nvSpPr>
        <p:spPr>
          <a:xfrm>
            <a:off x="838200" y="6400801"/>
            <a:ext cx="2057400" cy="320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2931645" y="6400801"/>
            <a:ext cx="4663500" cy="3208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7627346" y="6400801"/>
            <a:ext cx="831000" cy="3208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408087"/>
              </a:buClr>
              <a:buSzPts val="2400"/>
              <a:buFont typeface="IBM Plex Sans SemiBold"/>
              <a:buChar char="●"/>
              <a:defRPr sz="2400">
                <a:solidFill>
                  <a:srgbClr val="408087"/>
                </a:solidFill>
                <a:latin typeface="IBM Plex Sans SemiBold"/>
                <a:ea typeface="IBM Plex Sans SemiBold"/>
                <a:cs typeface="IBM Plex Sans SemiBold"/>
                <a:sym typeface="IBM Plex Sans SemiBold"/>
              </a:defRPr>
            </a:lvl1pPr>
            <a:lvl2pPr marL="914400" lvl="1" indent="-368300">
              <a:lnSpc>
                <a:spcPct val="115000"/>
              </a:lnSpc>
              <a:spcBef>
                <a:spcPts val="1600"/>
              </a:spcBef>
              <a:spcAft>
                <a:spcPts val="0"/>
              </a:spcAft>
              <a:buClr>
                <a:srgbClr val="233142"/>
              </a:buClr>
              <a:buSzPts val="2200"/>
              <a:buFont typeface="IBM Plex Sans Condensed Medium"/>
              <a:buChar char="●"/>
              <a:defRPr sz="2200">
                <a:solidFill>
                  <a:srgbClr val="408087"/>
                </a:solidFill>
                <a:latin typeface="IBM Plex Sans Cond Medm"/>
                <a:ea typeface="IBM Plex Sans Cond Medm"/>
                <a:cs typeface="IBM Plex Sans Cond Medm"/>
                <a:sym typeface="IBM Plex Sans Condensed Medium"/>
              </a:defRPr>
            </a:lvl2pPr>
            <a:lvl3pPr marL="1371600" lvl="2"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lnSpc>
                <a:spcPct val="115000"/>
              </a:lnSpc>
              <a:spcBef>
                <a:spcPts val="1600"/>
              </a:spcBef>
              <a:spcAft>
                <a:spcPts val="160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communicationmatrix.org" TargetMode="External"/><Relationship Id="rId3" Type="http://schemas.openxmlformats.org/officeDocument/2006/relationships/hyperlink" Target="https://www.nationaldb.org/media/doc/PreparingLearningEnvironment_a.pdf" TargetMode="External"/><Relationship Id="rId7" Type="http://schemas.openxmlformats.org/officeDocument/2006/relationships/hyperlink" Target="https://www.pathstoliteracy.org"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www.nationaldb.org/products/modules/ohoa/calendars/" TargetMode="External"/><Relationship Id="rId11" Type="http://schemas.openxmlformats.org/officeDocument/2006/relationships/hyperlink" Target="http://files.cadbs.org/200002538-5b6905c621/FactSheet19NeedtoCommunicate.pdf" TargetMode="External"/><Relationship Id="rId5" Type="http://schemas.openxmlformats.org/officeDocument/2006/relationships/hyperlink" Target="https://www.nationaldb.org/products/modules/ohoa/routines/" TargetMode="External"/><Relationship Id="rId10" Type="http://schemas.openxmlformats.org/officeDocument/2006/relationships/hyperlink" Target="https://www.unr.edu/ndsip/english/resources/tips/using-cues-to-enhance-receptive-communication" TargetMode="External"/><Relationship Id="rId4" Type="http://schemas.openxmlformats.org/officeDocument/2006/relationships/hyperlink" Target="http://files.cadbs.org/200001020-a077da171a/RoutineBased.pdf" TargetMode="External"/><Relationship Id="rId9" Type="http://schemas.openxmlformats.org/officeDocument/2006/relationships/hyperlink" Target="http://www.cadbs.org/products/a04-object-communication/"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ca.gov/sp/se/cc/swd-commoncore-educators.as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6uM3C1bW56U"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survey.alchemer.com/s3/6709645/DB-Summit-2022-Access-GEC-2"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mailto:kristi.probst@hknc.or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mailto:emma.nelson@hknc.org"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educateiowa.gov/sites/files/ed/documents/Iowa%27s%20Specially%20Designed%20Instruction%20%28SDI%29%20Framework.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OGKyfdUQiQmGhXzBSOGCzt0bDjMOAyMsvekN9u-YjRI/ed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ctrTitle"/>
          </p:nvPr>
        </p:nvSpPr>
        <p:spPr>
          <a:xfrm>
            <a:off x="187050" y="3046775"/>
            <a:ext cx="84582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0">
                <a:latin typeface="Montserrat ExtraBold"/>
                <a:ea typeface="Montserrat ExtraBold"/>
                <a:cs typeface="Montserrat ExtraBold"/>
                <a:sym typeface="Montserrat ExtraBold"/>
              </a:rPr>
              <a:t>Putting it into Practice: Examples from the TA Network on Accessing the General Education Curriculum</a:t>
            </a:r>
            <a:endParaRPr sz="3600" b="0">
              <a:solidFill>
                <a:srgbClr val="233142"/>
              </a:solidFill>
              <a:latin typeface="Montserrat ExtraBold"/>
              <a:ea typeface="Montserrat ExtraBold"/>
              <a:cs typeface="Montserrat ExtraBold"/>
              <a:sym typeface="Montserrat ExtraBold"/>
            </a:endParaRPr>
          </a:p>
        </p:txBody>
      </p:sp>
      <p:sp>
        <p:nvSpPr>
          <p:cNvPr id="51" name="Google Shape;51;p10"/>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2300" dirty="0">
                <a:latin typeface="IBM Plex Sans Cond SmBld"/>
                <a:ea typeface="IBM Plex Sans Cond SmBld"/>
                <a:cs typeface="IBM Plex Sans Cond SmBld"/>
                <a:sym typeface="IBM Plex Sans Condensed SemiBold"/>
              </a:rPr>
              <a:t>Kayla Coburn and Julie Maier, CA</a:t>
            </a:r>
            <a:endParaRPr sz="2300" dirty="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sz="2300" dirty="0">
                <a:latin typeface="IBM Plex Sans Cond SmBld"/>
                <a:ea typeface="IBM Plex Sans Cond SmBld"/>
                <a:cs typeface="IBM Plex Sans Cond SmBld"/>
                <a:sym typeface="IBM Plex Sans Condensed SemiBold"/>
              </a:rPr>
              <a:t>Katy Ring, IA</a:t>
            </a:r>
            <a:endParaRPr sz="2300" dirty="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sz="2300" dirty="0">
                <a:latin typeface="IBM Plex Sans Cond SmBld"/>
                <a:ea typeface="IBM Plex Sans Cond SmBld"/>
                <a:cs typeface="IBM Plex Sans Cond SmBld"/>
                <a:sym typeface="IBM Plex Sans Condensed SemiBold"/>
              </a:rPr>
              <a:t>Juanita Rodriguez, PR</a:t>
            </a:r>
            <a:endParaRPr sz="2300" dirty="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sz="2300" dirty="0">
                <a:latin typeface="IBM Plex Sans Cond SmBld"/>
                <a:ea typeface="IBM Plex Sans Cond SmBld"/>
                <a:cs typeface="IBM Plex Sans Cond SmBld"/>
                <a:sym typeface="IBM Plex Sans Condensed SemiBold"/>
              </a:rPr>
              <a:t>Chevonne Sutter, NV</a:t>
            </a:r>
            <a:endParaRPr sz="2300" dirty="0">
              <a:latin typeface="IBM Plex Sans Cond SmBld"/>
              <a:ea typeface="IBM Plex Sans Cond SmBld"/>
              <a:cs typeface="IBM Plex Sans Cond SmBld"/>
              <a:sym typeface="IBM Plex Sans Condensed SemiBold"/>
            </a:endParaRPr>
          </a:p>
        </p:txBody>
      </p:sp>
      <p:cxnSp>
        <p:nvCxnSpPr>
          <p:cNvPr id="52" name="Google Shape;52;p10">
            <a:extLst>
              <a:ext uri="{C183D7F6-B498-43B3-948B-1728B52AA6E4}">
                <adec:decorative xmlns:adec="http://schemas.microsoft.com/office/drawing/2017/decorative" val="1"/>
              </a:ext>
            </a:extLst>
          </p:cNvPr>
          <p:cNvCxnSpPr/>
          <p:nvPr/>
        </p:nvCxnSpPr>
        <p:spPr>
          <a:xfrm>
            <a:off x="-8550" y="4629933"/>
            <a:ext cx="9161100" cy="0"/>
          </a:xfrm>
          <a:prstGeom prst="straightConnector1">
            <a:avLst/>
          </a:prstGeom>
          <a:noFill/>
          <a:ln w="114300" cap="flat" cmpd="sng">
            <a:solidFill>
              <a:srgbClr val="FACF5A"/>
            </a:solidFill>
            <a:prstDash val="solid"/>
            <a:round/>
            <a:headEnd type="none" w="med" len="med"/>
            <a:tailEnd type="none" w="med" len="med"/>
          </a:ln>
        </p:spPr>
      </p:cxnSp>
      <p:sp>
        <p:nvSpPr>
          <p:cNvPr id="54" name="Google Shape;54;p10"/>
          <p:cNvSpPr txBox="1"/>
          <p:nvPr/>
        </p:nvSpPr>
        <p:spPr>
          <a:xfrm>
            <a:off x="6387175" y="4820450"/>
            <a:ext cx="2462100" cy="52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200">
                <a:solidFill>
                  <a:srgbClr val="FFFFFF"/>
                </a:solidFill>
                <a:latin typeface="IBM Plex Sans Medium"/>
                <a:ea typeface="IBM Plex Sans Medium"/>
                <a:cs typeface="IBM Plex Sans Medium"/>
                <a:sym typeface="IBM Plex Sans Medium"/>
              </a:rPr>
              <a:t>March 9, 2022</a:t>
            </a:r>
            <a:endParaRPr sz="2200">
              <a:solidFill>
                <a:srgbClr val="FFFFFF"/>
              </a:solidFill>
              <a:latin typeface="IBM Plex Sans Medium"/>
              <a:ea typeface="IBM Plex Sans Medium"/>
              <a:cs typeface="IBM Plex Sans Medium"/>
              <a:sym typeface="IBM Plex Sans Medium"/>
            </a:endParaRPr>
          </a:p>
        </p:txBody>
      </p:sp>
      <p:pic>
        <p:nvPicPr>
          <p:cNvPr id="55" name="Google Shape;55;p10" descr="NCDB Logo"/>
          <p:cNvPicPr preferRelativeResize="0"/>
          <p:nvPr/>
        </p:nvPicPr>
        <p:blipFill rotWithShape="1">
          <a:blip r:embed="rId3">
            <a:alphaModFix amt="86000"/>
          </a:blip>
          <a:srcRect/>
          <a:stretch/>
        </p:blipFill>
        <p:spPr>
          <a:xfrm>
            <a:off x="311700" y="654225"/>
            <a:ext cx="3310600" cy="662125"/>
          </a:xfrm>
          <a:prstGeom prst="rect">
            <a:avLst/>
          </a:prstGeom>
          <a:noFill/>
          <a:ln>
            <a:noFill/>
          </a:ln>
        </p:spPr>
      </p:pic>
      <p:pic>
        <p:nvPicPr>
          <p:cNvPr id="56" name="Google Shape;56;p10" descr="2022 Virtual DB Summit"/>
          <p:cNvPicPr preferRelativeResize="0"/>
          <p:nvPr/>
        </p:nvPicPr>
        <p:blipFill rotWithShape="1">
          <a:blip r:embed="rId4">
            <a:alphaModFix/>
          </a:blip>
          <a:srcRect t="7095" b="18835"/>
          <a:stretch/>
        </p:blipFill>
        <p:spPr>
          <a:xfrm>
            <a:off x="5747225" y="233800"/>
            <a:ext cx="3210524" cy="1502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40275" y="580175"/>
            <a:ext cx="8246400" cy="18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a:t>IEP Goal: Receptive Language Skills</a:t>
            </a:r>
            <a:endParaRPr sz="2900"/>
          </a:p>
          <a:p>
            <a:pPr marL="0" lvl="0" indent="0" algn="ctr" rtl="0">
              <a:spcBef>
                <a:spcPts val="0"/>
              </a:spcBef>
              <a:spcAft>
                <a:spcPts val="0"/>
              </a:spcAft>
              <a:buNone/>
            </a:pPr>
            <a:r>
              <a:rPr lang="en" sz="2900"/>
              <a:t>EE: Understands Words Associated with Objects, Engages in Shared Reading</a:t>
            </a:r>
            <a:endParaRPr sz="2900"/>
          </a:p>
        </p:txBody>
      </p:sp>
      <p:pic>
        <p:nvPicPr>
          <p:cNvPr id="114" name="Google Shape;114;p19" descr="A play guitar is held by a student. A picture of the same guitar on a solid black background is displayed in front of the student. " title="Story time"/>
          <p:cNvPicPr preferRelativeResize="0"/>
          <p:nvPr/>
        </p:nvPicPr>
        <p:blipFill rotWithShape="1">
          <a:blip r:embed="rId3">
            <a:alphaModFix/>
          </a:blip>
          <a:srcRect l="29168" t="-5552"/>
          <a:stretch/>
        </p:blipFill>
        <p:spPr>
          <a:xfrm>
            <a:off x="1617350" y="1845325"/>
            <a:ext cx="5909300" cy="448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525000" y="512450"/>
            <a:ext cx="8094000" cy="18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a:t>IEP Goal: New Job Routine</a:t>
            </a:r>
            <a:endParaRPr sz="2900"/>
          </a:p>
          <a:p>
            <a:pPr marL="0" lvl="0" indent="0" algn="ctr" rtl="0">
              <a:spcBef>
                <a:spcPts val="0"/>
              </a:spcBef>
              <a:spcAft>
                <a:spcPts val="0"/>
              </a:spcAft>
              <a:buNone/>
            </a:pPr>
            <a:r>
              <a:rPr lang="en" sz="2900"/>
              <a:t>EE: Math – Matching, Arranging</a:t>
            </a:r>
            <a:endParaRPr sz="2900"/>
          </a:p>
          <a:p>
            <a:pPr marL="0" lvl="0" indent="0" algn="ctr" rtl="0">
              <a:spcBef>
                <a:spcPts val="0"/>
              </a:spcBef>
              <a:spcAft>
                <a:spcPts val="0"/>
              </a:spcAft>
              <a:buNone/>
            </a:pPr>
            <a:r>
              <a:rPr lang="en" sz="2900"/>
              <a:t>ECC: Laying Out Socks, Stacking, Folding/Rolling</a:t>
            </a:r>
            <a:endParaRPr sz="2900"/>
          </a:p>
        </p:txBody>
      </p:sp>
      <p:pic>
        <p:nvPicPr>
          <p:cNvPr id="120" name="Google Shape;120;p20" descr="This work tub has socks in it that match. There are different colors and designs. " title="Matching socks. "/>
          <p:cNvPicPr preferRelativeResize="0"/>
          <p:nvPr/>
        </p:nvPicPr>
        <p:blipFill>
          <a:blip r:embed="rId3">
            <a:alphaModFix/>
          </a:blip>
          <a:stretch>
            <a:fillRect/>
          </a:stretch>
        </p:blipFill>
        <p:spPr>
          <a:xfrm>
            <a:off x="1508275" y="2455325"/>
            <a:ext cx="6127450" cy="384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Barriers We Continue to Face</a:t>
            </a:r>
            <a:endParaRPr/>
          </a:p>
        </p:txBody>
      </p:sp>
      <p:sp>
        <p:nvSpPr>
          <p:cNvPr id="126" name="Google Shape;126;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08087"/>
              </a:buClr>
              <a:buSzPts val="2400"/>
              <a:buFont typeface="IBM Plex Sans SemiBold"/>
              <a:buChar char="●"/>
            </a:pPr>
            <a:r>
              <a:rPr lang="en"/>
              <a:t>Expecting teams to implement deafblind strategies without first providing training on those strategies. It takes awhile to get to Design and Deliver.</a:t>
            </a:r>
            <a:endParaRPr/>
          </a:p>
          <a:p>
            <a:pPr marL="457200" lvl="0" indent="-381000" algn="l" rtl="0">
              <a:spcBef>
                <a:spcPts val="1000"/>
              </a:spcBef>
              <a:spcAft>
                <a:spcPts val="0"/>
              </a:spcAft>
              <a:buClr>
                <a:srgbClr val="408087"/>
              </a:buClr>
              <a:buSzPts val="2400"/>
              <a:buFont typeface="IBM Plex Sans SemiBold"/>
              <a:buChar char="●"/>
            </a:pPr>
            <a:r>
              <a:rPr lang="en"/>
              <a:t>Staff turnover.  We are always re-training. </a:t>
            </a:r>
            <a:endParaRPr/>
          </a:p>
          <a:p>
            <a:pPr marL="457200" lvl="0" indent="-381000" algn="l" rtl="0">
              <a:spcBef>
                <a:spcPts val="1000"/>
              </a:spcBef>
              <a:spcAft>
                <a:spcPts val="1200"/>
              </a:spcAft>
              <a:buClr>
                <a:srgbClr val="408087"/>
              </a:buClr>
              <a:buSzPts val="2400"/>
              <a:buFont typeface="IBM Plex Sans SemiBold"/>
              <a:buChar char="●"/>
            </a:pPr>
            <a:r>
              <a:rPr lang="en"/>
              <a:t>The SDI Framework has not trickled down to special education teachers.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Barriers Cont.</a:t>
            </a:r>
            <a:endParaRPr/>
          </a:p>
        </p:txBody>
      </p:sp>
      <p:sp>
        <p:nvSpPr>
          <p:cNvPr id="132" name="Google Shape;132;p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08087"/>
              </a:buClr>
              <a:buSzPts val="2400"/>
              <a:buFont typeface="IBM Plex Sans SemiBold"/>
              <a:buChar char="●"/>
            </a:pPr>
            <a:r>
              <a:rPr lang="en"/>
              <a:t>Not everyone believes that our students are general education students first.</a:t>
            </a:r>
            <a:endParaRPr/>
          </a:p>
          <a:p>
            <a:pPr marL="457200" lvl="0" indent="-381000" algn="l" rtl="0">
              <a:spcBef>
                <a:spcPts val="1000"/>
              </a:spcBef>
              <a:spcAft>
                <a:spcPts val="1200"/>
              </a:spcAft>
              <a:buClr>
                <a:srgbClr val="408087"/>
              </a:buClr>
              <a:buSzPts val="2400"/>
              <a:buFont typeface="IBM Plex Sans SemiBold"/>
              <a:buChar char="●"/>
            </a:pPr>
            <a:r>
              <a:rPr lang="en"/>
              <a:t>The “I am my position” problem.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1264500" y="783375"/>
            <a:ext cx="6390600" cy="9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Reflection #1</a:t>
            </a:r>
            <a:endParaRPr dirty="0"/>
          </a:p>
        </p:txBody>
      </p:sp>
      <p:sp>
        <p:nvSpPr>
          <p:cNvPr id="138" name="Google Shape;138;p23"/>
          <p:cNvSpPr txBox="1">
            <a:spLocks noGrp="1"/>
          </p:cNvSpPr>
          <p:nvPr>
            <p:ph type="subTitle" idx="1"/>
          </p:nvPr>
        </p:nvSpPr>
        <p:spPr>
          <a:xfrm>
            <a:off x="1167100" y="1965600"/>
            <a:ext cx="6390600" cy="25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08087"/>
                </a:solidFill>
                <a:latin typeface="IBM Plex Sans"/>
                <a:ea typeface="IBM Plex Sans"/>
                <a:cs typeface="IBM Plex Sans"/>
                <a:sym typeface="IBM Plex Sans"/>
              </a:rPr>
              <a:t>Consider:</a:t>
            </a:r>
            <a:endParaRPr b="1">
              <a:solidFill>
                <a:srgbClr val="408087"/>
              </a:solidFill>
              <a:latin typeface="IBM Plex Sans"/>
              <a:ea typeface="IBM Plex Sans"/>
              <a:cs typeface="IBM Plex Sans"/>
              <a:sym typeface="IBM Plex Sans"/>
            </a:endParaRPr>
          </a:p>
          <a:p>
            <a:pPr marL="457200" lvl="0" indent="-381000" algn="l" rtl="0">
              <a:spcBef>
                <a:spcPts val="160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What did you hear that resonated with you?</a:t>
            </a:r>
            <a:endParaRPr b="1">
              <a:solidFill>
                <a:srgbClr val="408087"/>
              </a:solidFill>
              <a:latin typeface="IBM Plex Sans"/>
              <a:ea typeface="IBM Plex Sans"/>
              <a:cs typeface="IBM Plex Sans"/>
              <a:sym typeface="IBM Plex Sans"/>
            </a:endParaRPr>
          </a:p>
          <a:p>
            <a:pPr marL="457200" lvl="0" indent="-381000" algn="l" rtl="0">
              <a:spcBef>
                <a:spcPts val="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How might you use the SDI Framework in  your TA on access to the GEC?</a:t>
            </a:r>
            <a:endParaRPr b="1">
              <a:solidFill>
                <a:srgbClr val="408087"/>
              </a:solidFill>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4"/>
          <p:cNvSpPr txBox="1">
            <a:spLocks noGrp="1"/>
          </p:cNvSpPr>
          <p:nvPr>
            <p:ph type="ctrTitle"/>
          </p:nvPr>
        </p:nvSpPr>
        <p:spPr>
          <a:xfrm>
            <a:off x="187050" y="2780000"/>
            <a:ext cx="84582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b="0">
                <a:latin typeface="Montserrat ExtraBold"/>
                <a:ea typeface="Montserrat ExtraBold"/>
                <a:cs typeface="Montserrat ExtraBold"/>
                <a:sym typeface="Montserrat ExtraBold"/>
              </a:rPr>
              <a:t>Access to the General Education Curriculum: Lesson Plan Template</a:t>
            </a:r>
            <a:endParaRPr sz="4200" b="0">
              <a:solidFill>
                <a:srgbClr val="233142"/>
              </a:solidFill>
              <a:latin typeface="Montserrat ExtraBold"/>
              <a:ea typeface="Montserrat ExtraBold"/>
              <a:cs typeface="Montserrat ExtraBold"/>
              <a:sym typeface="Montserrat ExtraBold"/>
            </a:endParaRPr>
          </a:p>
        </p:txBody>
      </p:sp>
      <p:sp>
        <p:nvSpPr>
          <p:cNvPr id="144" name="Google Shape;144;p24"/>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2400" dirty="0">
                <a:latin typeface="IBM Plex Sans Cond SmBld"/>
                <a:ea typeface="IBM Plex Sans Cond SmBld"/>
                <a:cs typeface="IBM Plex Sans Cond SmBld"/>
                <a:sym typeface="IBM Plex Sans Condensed SemiBold"/>
              </a:rPr>
              <a:t>Nevada Dual Sensory Impairment Project</a:t>
            </a:r>
            <a:endParaRPr sz="2400" dirty="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sz="2400" dirty="0">
                <a:latin typeface="IBM Plex Sans Cond SmBld"/>
                <a:ea typeface="IBM Plex Sans Cond SmBld"/>
                <a:cs typeface="IBM Plex Sans Cond SmBld"/>
                <a:sym typeface="IBM Plex Sans Condensed SemiBold"/>
              </a:rPr>
              <a:t>Chevonne Sutter, Ph.D., BCBA-D</a:t>
            </a:r>
            <a:endParaRPr sz="2400" dirty="0">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sz="2400" dirty="0">
                <a:latin typeface="IBM Plex Sans Cond SmBld"/>
                <a:ea typeface="IBM Plex Sans Cond SmBld"/>
                <a:cs typeface="IBM Plex Sans Cond SmBld"/>
                <a:sym typeface="IBM Plex Sans Condensed SemiBold"/>
              </a:rPr>
              <a:t>University of Nebraska, Reno			March 9, 2022</a:t>
            </a:r>
            <a:endParaRPr sz="2400" dirty="0">
              <a:latin typeface="IBM Plex Sans Cond SmBld"/>
              <a:ea typeface="IBM Plex Sans Cond SmBld"/>
              <a:cs typeface="IBM Plex Sans Cond SmBld"/>
              <a:sym typeface="IBM Plex Sans Condensed SemiBold"/>
            </a:endParaRPr>
          </a:p>
        </p:txBody>
      </p:sp>
      <p:pic>
        <p:nvPicPr>
          <p:cNvPr id="147" name="Google Shape;147;p24" descr="University of Nebraska, Reno Logo, a purple box with a white N in the middle" title="University of Nebraska, Reno Logo"/>
          <p:cNvPicPr preferRelativeResize="0"/>
          <p:nvPr/>
        </p:nvPicPr>
        <p:blipFill>
          <a:blip r:embed="rId3">
            <a:alphaModFix/>
          </a:blip>
          <a:stretch>
            <a:fillRect/>
          </a:stretch>
        </p:blipFill>
        <p:spPr>
          <a:xfrm>
            <a:off x="187050" y="0"/>
            <a:ext cx="1695450" cy="1695450"/>
          </a:xfrm>
          <a:prstGeom prst="rect">
            <a:avLst/>
          </a:prstGeom>
          <a:noFill/>
          <a:ln>
            <a:noFill/>
          </a:ln>
        </p:spPr>
      </p:pic>
      <p:pic>
        <p:nvPicPr>
          <p:cNvPr id="148" name="Google Shape;148;p24" descr="Nevada Dual Sensory Impairment Project Logo, a diamond with mountains overlaid with the words Nevada Dual Sensory Impairment Project.  The words assistance for those with both vision &amp; hearing impairments is at the top" title="Nevada Dual Sensory Impairment Project Logo"/>
          <p:cNvPicPr preferRelativeResize="0"/>
          <p:nvPr/>
        </p:nvPicPr>
        <p:blipFill>
          <a:blip r:embed="rId4">
            <a:alphaModFix/>
          </a:blip>
          <a:stretch>
            <a:fillRect/>
          </a:stretch>
        </p:blipFill>
        <p:spPr>
          <a:xfrm>
            <a:off x="7042573" y="-55714"/>
            <a:ext cx="2101425" cy="1806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a:t>
            </a:r>
            <a:endParaRPr/>
          </a:p>
        </p:txBody>
      </p:sp>
      <p:sp>
        <p:nvSpPr>
          <p:cNvPr id="154" name="Google Shape;154;p2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81000" algn="l" rtl="0">
              <a:spcBef>
                <a:spcPts val="1200"/>
              </a:spcBef>
              <a:spcAft>
                <a:spcPts val="0"/>
              </a:spcAft>
              <a:buClr>
                <a:srgbClr val="408087"/>
              </a:buClr>
              <a:buSzPts val="2400"/>
              <a:buFont typeface="IBM Plex Sans SemiBold"/>
              <a:buAutoNum type="arabicPeriod"/>
            </a:pPr>
            <a:r>
              <a:rPr lang="en"/>
              <a:t>Introduction to a lesson planning tool developed by Nevada to assist educators in increasing access to the general education curriculum for ALL students</a:t>
            </a:r>
            <a:endParaRPr/>
          </a:p>
          <a:p>
            <a:pPr marL="0" lvl="0" indent="0" algn="l" rtl="0">
              <a:spcBef>
                <a:spcPts val="12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p:txBody>
      </p:sp>
      <p:sp>
        <p:nvSpPr>
          <p:cNvPr id="160" name="Google Shape;160;p2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08087"/>
              </a:buClr>
              <a:buSzPts val="2400"/>
              <a:buFont typeface="IBM Plex Sans SemiBold"/>
              <a:buChar char="●"/>
            </a:pPr>
            <a:r>
              <a:rPr lang="en" sz="2400"/>
              <a:t>Planning for access to the general education curriculum is a process with multiple components</a:t>
            </a:r>
            <a:endParaRPr/>
          </a:p>
          <a:p>
            <a:pPr marL="914400" lvl="1" indent="-381000" algn="l" rtl="0">
              <a:spcBef>
                <a:spcPts val="0"/>
              </a:spcBef>
              <a:spcAft>
                <a:spcPts val="0"/>
              </a:spcAft>
              <a:buSzPts val="2400"/>
              <a:buFont typeface="IBM Plex Sans SemiBold"/>
              <a:buChar char="○"/>
            </a:pPr>
            <a:r>
              <a:rPr lang="en" sz="2400">
                <a:latin typeface="IBM Plex Sans SemiBold"/>
                <a:ea typeface="IBM Plex Sans SemiBold"/>
                <a:cs typeface="IBM Plex Sans SemiBold"/>
                <a:sym typeface="IBM Plex Sans SemiBold"/>
              </a:rPr>
              <a:t>Common for project to provide assistance for one or a few of those components at a time (e.g., selecting meaningful goals and objectives, symbol assessment, collaborative practices, response prompting and systematic instruction, communication, assistive technology)</a:t>
            </a:r>
            <a:endParaRPr>
              <a:latin typeface="IBM Plex Sans SemiBold"/>
              <a:ea typeface="IBM Plex Sans SemiBold"/>
              <a:cs typeface="IBM Plex Sans SemiBold"/>
              <a:sym typeface="IBM Plex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08087"/>
              </a:buClr>
              <a:buSzPts val="2400"/>
              <a:buFont typeface="IBM Plex Sans SemiBold"/>
              <a:buChar char="●"/>
            </a:pPr>
            <a:r>
              <a:rPr lang="en"/>
              <a:t>Have not used within the context of our intensive TA in its entirety</a:t>
            </a:r>
            <a:endParaRPr/>
          </a:p>
          <a:p>
            <a:pPr marL="457200" lvl="0" indent="-381000" algn="l" rtl="0">
              <a:spcBef>
                <a:spcPts val="0"/>
              </a:spcBef>
              <a:spcAft>
                <a:spcPts val="0"/>
              </a:spcAft>
              <a:buClr>
                <a:srgbClr val="408087"/>
              </a:buClr>
              <a:buSzPts val="2400"/>
              <a:buFont typeface="IBM Plex Sans SemiBold"/>
              <a:buChar char="●"/>
            </a:pPr>
            <a:r>
              <a:rPr lang="en"/>
              <a:t>Has been relatively widely disseminated to teachers throughout the state in the last couple of years in the context of targeted TA (e.g., district/state trainings, university courses)</a:t>
            </a:r>
            <a:endParaRPr/>
          </a:p>
          <a:p>
            <a:pPr marL="457200" lvl="0" indent="-381000" algn="l" rtl="0">
              <a:spcBef>
                <a:spcPts val="0"/>
              </a:spcBef>
              <a:spcAft>
                <a:spcPts val="0"/>
              </a:spcAft>
              <a:buClr>
                <a:srgbClr val="408087"/>
              </a:buClr>
              <a:buSzPts val="2400"/>
              <a:buFont typeface="IBM Plex Sans SemiBold"/>
              <a:buChar char="●"/>
            </a:pPr>
            <a:r>
              <a:rPr lang="en"/>
              <a:t>Originally developed for a district-level special education teacher training in response to need </a:t>
            </a:r>
            <a:endParaRPr/>
          </a:p>
        </p:txBody>
      </p:sp>
      <p:sp>
        <p:nvSpPr>
          <p:cNvPr id="166" name="Google Shape;166;p27"/>
          <p:cNvSpPr txBox="1">
            <a:spLocks noGrp="1"/>
          </p:cNvSpPr>
          <p:nvPr>
            <p:ph type="title"/>
          </p:nvPr>
        </p:nvSpPr>
        <p:spPr>
          <a:xfrm>
            <a:off x="201825" y="1853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 for Differentiated Lesson Planning Tool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2167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Differentiated Lesson Plan Components</a:t>
            </a:r>
            <a:endParaRPr/>
          </a:p>
        </p:txBody>
      </p:sp>
      <p:sp>
        <p:nvSpPr>
          <p:cNvPr id="172" name="Google Shape;172;p2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08087"/>
              </a:buClr>
              <a:buSzPts val="2400"/>
              <a:buFont typeface="IBM Plex Sans SemiBold"/>
              <a:buChar char="●"/>
            </a:pPr>
            <a:r>
              <a:rPr lang="en"/>
              <a:t>Domain, Objective, and Standard</a:t>
            </a:r>
            <a:endParaRPr/>
          </a:p>
          <a:p>
            <a:pPr marL="457200" lvl="0" indent="-381000" algn="l" rtl="0">
              <a:spcBef>
                <a:spcPts val="0"/>
              </a:spcBef>
              <a:spcAft>
                <a:spcPts val="0"/>
              </a:spcAft>
              <a:buClr>
                <a:srgbClr val="408087"/>
              </a:buClr>
              <a:buSzPts val="2400"/>
              <a:buFont typeface="IBM Plex Sans SemiBold"/>
              <a:buChar char="●"/>
            </a:pPr>
            <a:r>
              <a:rPr lang="en"/>
              <a:t>Specify key terms/vocabulary</a:t>
            </a:r>
            <a:endParaRPr/>
          </a:p>
          <a:p>
            <a:pPr marL="457200" lvl="0" indent="-381000" algn="l" rtl="0">
              <a:spcBef>
                <a:spcPts val="0"/>
              </a:spcBef>
              <a:spcAft>
                <a:spcPts val="0"/>
              </a:spcAft>
              <a:buClr>
                <a:srgbClr val="408087"/>
              </a:buClr>
              <a:buSzPts val="2400"/>
              <a:buFont typeface="IBM Plex Sans SemiBold"/>
              <a:buChar char="●"/>
            </a:pPr>
            <a:r>
              <a:rPr lang="en"/>
              <a:t>Specify students by literacy/symbol level</a:t>
            </a:r>
            <a:endParaRPr/>
          </a:p>
          <a:p>
            <a:pPr marL="457200" lvl="0" indent="-381000" algn="l" rtl="0">
              <a:spcBef>
                <a:spcPts val="0"/>
              </a:spcBef>
              <a:spcAft>
                <a:spcPts val="0"/>
              </a:spcAft>
              <a:buClr>
                <a:srgbClr val="408087"/>
              </a:buClr>
              <a:buSzPts val="2400"/>
              <a:buFont typeface="IBM Plex Sans SemiBold"/>
              <a:buChar char="●"/>
            </a:pPr>
            <a:r>
              <a:rPr lang="en"/>
              <a:t>Specify supervising adults</a:t>
            </a:r>
            <a:endParaRPr/>
          </a:p>
          <a:p>
            <a:pPr marL="457200" lvl="0" indent="-381000" algn="l" rtl="0">
              <a:spcBef>
                <a:spcPts val="0"/>
              </a:spcBef>
              <a:spcAft>
                <a:spcPts val="0"/>
              </a:spcAft>
              <a:buClr>
                <a:srgbClr val="408087"/>
              </a:buClr>
              <a:buSzPts val="2400"/>
              <a:buFont typeface="IBM Plex Sans SemiBold"/>
              <a:buChar char="●"/>
            </a:pPr>
            <a:r>
              <a:rPr lang="en"/>
              <a:t>Specify IEP data sheets to be used</a:t>
            </a:r>
            <a:endParaRPr/>
          </a:p>
          <a:p>
            <a:pPr marL="457200" lvl="0" indent="-381000" algn="l" rtl="0">
              <a:spcBef>
                <a:spcPts val="0"/>
              </a:spcBef>
              <a:spcAft>
                <a:spcPts val="0"/>
              </a:spcAft>
              <a:buClr>
                <a:srgbClr val="408087"/>
              </a:buClr>
              <a:buSzPts val="2400"/>
              <a:buFont typeface="IBM Plex Sans SemiBold"/>
              <a:buChar char="●"/>
            </a:pPr>
            <a:r>
              <a:rPr lang="en"/>
              <a:t>Specify materials for each student</a:t>
            </a:r>
            <a:endParaRPr/>
          </a:p>
          <a:p>
            <a:pPr marL="457200" lvl="0" indent="-381000" algn="l" rtl="0">
              <a:spcBef>
                <a:spcPts val="0"/>
              </a:spcBef>
              <a:spcAft>
                <a:spcPts val="0"/>
              </a:spcAft>
              <a:buClr>
                <a:srgbClr val="408087"/>
              </a:buClr>
              <a:buSzPts val="2400"/>
              <a:buFont typeface="IBM Plex Sans SemiBold"/>
              <a:buChar char="●"/>
            </a:pPr>
            <a:r>
              <a:rPr lang="en"/>
              <a:t>Specify augmentative and alternative communication </a:t>
            </a:r>
            <a:endParaRPr/>
          </a:p>
          <a:p>
            <a:pPr marL="457200" lvl="0" indent="-381000" algn="l" rtl="0">
              <a:spcBef>
                <a:spcPts val="0"/>
              </a:spcBef>
              <a:spcAft>
                <a:spcPts val="0"/>
              </a:spcAft>
              <a:buClr>
                <a:srgbClr val="408087"/>
              </a:buClr>
              <a:buSzPts val="2400"/>
              <a:buFont typeface="IBM Plex Sans SemiBold"/>
              <a:buChar char="●"/>
            </a:pPr>
            <a:r>
              <a:rPr lang="en"/>
              <a:t>Specify other assistive technology</a:t>
            </a:r>
            <a:endParaRPr/>
          </a:p>
          <a:p>
            <a:pPr marL="457200" lvl="0" indent="-381000" algn="l" rtl="0">
              <a:spcBef>
                <a:spcPts val="0"/>
              </a:spcBef>
              <a:spcAft>
                <a:spcPts val="0"/>
              </a:spcAft>
              <a:buClr>
                <a:srgbClr val="408087"/>
              </a:buClr>
              <a:buSzPts val="2400"/>
              <a:buFont typeface="IBM Plex Sans SemiBold"/>
              <a:buChar char="●"/>
            </a:pPr>
            <a:r>
              <a:rPr lang="en"/>
              <a:t>Specify specific strategies to help students make meaning of lesson (before, during, and after)</a:t>
            </a:r>
            <a:endParaRPr/>
          </a:p>
          <a:p>
            <a:pPr marL="457200" lvl="0" indent="-381000" algn="l" rtl="0">
              <a:spcBef>
                <a:spcPts val="0"/>
              </a:spcBef>
              <a:spcAft>
                <a:spcPts val="0"/>
              </a:spcAft>
              <a:buClr>
                <a:srgbClr val="408087"/>
              </a:buClr>
              <a:buSzPts val="2400"/>
              <a:buFont typeface="IBM Plex Sans SemiBold"/>
              <a:buChar char="●"/>
            </a:pPr>
            <a:r>
              <a:rPr lang="en"/>
              <a:t>Specify assessment measures for EACH student</a:t>
            </a:r>
            <a:endParaRPr/>
          </a:p>
          <a:p>
            <a:pPr marL="0" lvl="0" indent="0" algn="l" rtl="0">
              <a:spcBef>
                <a:spcPts val="1200"/>
              </a:spcBef>
              <a:spcAft>
                <a:spcPts val="0"/>
              </a:spcAft>
              <a:buNone/>
            </a:pPr>
            <a:endParaRPr b="1">
              <a:latin typeface="IBM Plex Sans"/>
              <a:ea typeface="IBM Plex Sans"/>
              <a:cs typeface="IBM Plex Sans"/>
              <a:sym typeface="IBM Plex Sans"/>
            </a:endParaRPr>
          </a:p>
          <a:p>
            <a:pPr marL="457200" lvl="0" indent="0" algn="l" rtl="0">
              <a:spcBef>
                <a:spcPts val="1200"/>
              </a:spcBef>
              <a:spcAft>
                <a:spcPts val="0"/>
              </a:spcAft>
              <a:buNone/>
            </a:pPr>
            <a:endParaRPr b="1">
              <a:latin typeface="IBM Plex Sans"/>
              <a:ea typeface="IBM Plex Sans"/>
              <a:cs typeface="IBM Plex Sans"/>
              <a:sym typeface="IBM Plex Sans"/>
            </a:endParaRPr>
          </a:p>
          <a:p>
            <a:pPr marL="457200" lvl="0" indent="0" algn="l" rtl="0">
              <a:spcBef>
                <a:spcPts val="1200"/>
              </a:spcBef>
              <a:spcAft>
                <a:spcPts val="1200"/>
              </a:spcAft>
              <a:buNone/>
            </a:pPr>
            <a:endParaRPr b="1">
              <a:latin typeface="IBM Plex Sans"/>
              <a:ea typeface="IBM Plex Sans"/>
              <a:cs typeface="IBM Plex Sans"/>
              <a:sym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62" name="Google Shape;62;p11"/>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p>
            <a:pPr marL="457200" lvl="0" indent="-381000" algn="l" rtl="0">
              <a:lnSpc>
                <a:spcPct val="125000"/>
              </a:lnSpc>
              <a:spcBef>
                <a:spcPts val="0"/>
              </a:spcBef>
              <a:spcAft>
                <a:spcPts val="0"/>
              </a:spcAft>
              <a:buSzPts val="2400"/>
              <a:buChar char="●"/>
            </a:pPr>
            <a:r>
              <a:rPr lang="en" dirty="0"/>
              <a:t>Welcome</a:t>
            </a:r>
            <a:endParaRPr dirty="0"/>
          </a:p>
          <a:p>
            <a:pPr marL="457200" lvl="0" indent="-381000" algn="l" rtl="0">
              <a:lnSpc>
                <a:spcPct val="125000"/>
              </a:lnSpc>
              <a:spcBef>
                <a:spcPts val="0"/>
              </a:spcBef>
              <a:spcAft>
                <a:spcPts val="0"/>
              </a:spcAft>
              <a:buSzPts val="2400"/>
              <a:buChar char="●"/>
            </a:pPr>
            <a:r>
              <a:rPr lang="en" dirty="0"/>
              <a:t>Katy Ring (Iowa)</a:t>
            </a:r>
            <a:endParaRPr dirty="0"/>
          </a:p>
          <a:p>
            <a:pPr marL="1371600" lvl="1" indent="-381000" algn="l" rtl="0">
              <a:lnSpc>
                <a:spcPct val="125000"/>
              </a:lnSpc>
              <a:spcBef>
                <a:spcPts val="0"/>
              </a:spcBef>
              <a:spcAft>
                <a:spcPts val="0"/>
              </a:spcAft>
              <a:buClr>
                <a:srgbClr val="408087"/>
              </a:buClr>
              <a:buSzPts val="2400"/>
              <a:buChar char="●"/>
            </a:pPr>
            <a:r>
              <a:rPr lang="en" sz="2400" dirty="0"/>
              <a:t>Reflection</a:t>
            </a:r>
            <a:endParaRPr sz="2400" dirty="0"/>
          </a:p>
          <a:p>
            <a:pPr marL="457200" lvl="0" indent="-381000" algn="l" rtl="0">
              <a:lnSpc>
                <a:spcPct val="125000"/>
              </a:lnSpc>
              <a:spcBef>
                <a:spcPts val="0"/>
              </a:spcBef>
              <a:spcAft>
                <a:spcPts val="0"/>
              </a:spcAft>
              <a:buSzPts val="2400"/>
              <a:buChar char="●"/>
            </a:pPr>
            <a:r>
              <a:rPr lang="en" dirty="0"/>
              <a:t>Chevonne Sutter (Nevada)</a:t>
            </a:r>
            <a:endParaRPr dirty="0"/>
          </a:p>
          <a:p>
            <a:pPr marL="1371600" lvl="1" indent="-381000" algn="l" rtl="0">
              <a:lnSpc>
                <a:spcPct val="125000"/>
              </a:lnSpc>
              <a:spcBef>
                <a:spcPts val="0"/>
              </a:spcBef>
              <a:spcAft>
                <a:spcPts val="0"/>
              </a:spcAft>
              <a:buClr>
                <a:srgbClr val="408087"/>
              </a:buClr>
              <a:buSzPts val="2400"/>
              <a:buChar char="●"/>
            </a:pPr>
            <a:r>
              <a:rPr lang="en" sz="2400" dirty="0"/>
              <a:t>Reflection</a:t>
            </a:r>
            <a:endParaRPr sz="2400" dirty="0"/>
          </a:p>
          <a:p>
            <a:pPr marL="457200" lvl="0" indent="-381000" algn="l" rtl="0">
              <a:lnSpc>
                <a:spcPct val="125000"/>
              </a:lnSpc>
              <a:spcBef>
                <a:spcPts val="0"/>
              </a:spcBef>
              <a:spcAft>
                <a:spcPts val="0"/>
              </a:spcAft>
              <a:buSzPts val="2400"/>
              <a:buChar char="●"/>
            </a:pPr>
            <a:r>
              <a:rPr lang="en" dirty="0"/>
              <a:t>Breakout Session 1</a:t>
            </a:r>
            <a:endParaRPr dirty="0"/>
          </a:p>
          <a:p>
            <a:pPr marL="914400" lvl="0" indent="0" algn="l" rtl="0">
              <a:lnSpc>
                <a:spcPct val="125000"/>
              </a:lnSpc>
              <a:spcBef>
                <a:spcPts val="1000"/>
              </a:spcBef>
              <a:spcAft>
                <a:spcPts val="0"/>
              </a:spcAft>
              <a:buNone/>
            </a:pPr>
            <a:endParaRPr sz="2200" dirty="0"/>
          </a:p>
          <a:p>
            <a:pPr marL="457200" lvl="0" indent="0" algn="l" rtl="0">
              <a:spcBef>
                <a:spcPts val="1000"/>
              </a:spcBef>
              <a:spcAft>
                <a:spcPts val="1600"/>
              </a:spcAft>
              <a:buNone/>
            </a:pPr>
            <a:endParaRPr b="1" dirty="0">
              <a:solidFill>
                <a:srgbClr val="408087"/>
              </a:solidFill>
              <a:latin typeface="IBM Plex Sans"/>
              <a:ea typeface="IBM Plex Sans"/>
              <a:cs typeface="IBM Plex Sans"/>
              <a:sym typeface="IBM Plex Sans"/>
            </a:endParaRPr>
          </a:p>
        </p:txBody>
      </p:sp>
      <p:sp>
        <p:nvSpPr>
          <p:cNvPr id="63" name="Google Shape;63;p11"/>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p>
            <a:pPr marL="457200" lvl="0" indent="-381000" algn="l" rtl="0">
              <a:lnSpc>
                <a:spcPct val="125000"/>
              </a:lnSpc>
              <a:spcBef>
                <a:spcPts val="0"/>
              </a:spcBef>
              <a:spcAft>
                <a:spcPts val="0"/>
              </a:spcAft>
              <a:buSzPts val="2400"/>
              <a:buFont typeface="IBM Plex Sans SemiBold"/>
              <a:buChar char="●"/>
            </a:pPr>
            <a:r>
              <a:rPr lang="en">
                <a:latin typeface="IBM Plex Sans SemiBold"/>
                <a:ea typeface="IBM Plex Sans SemiBold"/>
                <a:cs typeface="IBM Plex Sans SemiBold"/>
                <a:sym typeface="IBM Plex Sans SemiBold"/>
              </a:rPr>
              <a:t>Julie Maier and Kayla Coburn (California)</a:t>
            </a:r>
            <a:endParaRPr>
              <a:latin typeface="IBM Plex Sans SemiBold"/>
              <a:ea typeface="IBM Plex Sans SemiBold"/>
              <a:cs typeface="IBM Plex Sans SemiBold"/>
              <a:sym typeface="IBM Plex Sans SemiBold"/>
            </a:endParaRPr>
          </a:p>
          <a:p>
            <a:pPr marL="1371600" lvl="1" indent="-381000" algn="l" rtl="0">
              <a:lnSpc>
                <a:spcPct val="125000"/>
              </a:lnSpc>
              <a:spcBef>
                <a:spcPts val="0"/>
              </a:spcBef>
              <a:spcAft>
                <a:spcPts val="0"/>
              </a:spcAft>
              <a:buSzPts val="2400"/>
              <a:buFont typeface="IBM Plex Sans Condensed SemiBold"/>
              <a:buChar char="●"/>
            </a:pPr>
            <a:r>
              <a:rPr lang="en" sz="2400">
                <a:latin typeface="IBM Plex Sans Cond SmBld"/>
                <a:ea typeface="IBM Plex Sans Cond SmBld"/>
                <a:cs typeface="IBM Plex Sans Cond SmBld"/>
                <a:sym typeface="IBM Plex Sans Condensed SemiBold"/>
              </a:rPr>
              <a:t>Reflection</a:t>
            </a:r>
            <a:endParaRPr sz="2400">
              <a:latin typeface="IBM Plex Sans Cond SmBld"/>
              <a:ea typeface="IBM Plex Sans Cond SmBld"/>
              <a:cs typeface="IBM Plex Sans Cond SmBld"/>
              <a:sym typeface="IBM Plex Sans Condensed SemiBold"/>
            </a:endParaRPr>
          </a:p>
          <a:p>
            <a:pPr marL="457200" lvl="0" indent="-381000" algn="l" rtl="0">
              <a:lnSpc>
                <a:spcPct val="125000"/>
              </a:lnSpc>
              <a:spcBef>
                <a:spcPts val="0"/>
              </a:spcBef>
              <a:spcAft>
                <a:spcPts val="0"/>
              </a:spcAft>
              <a:buSzPts val="2400"/>
              <a:buFont typeface="IBM Plex Sans SemiBold"/>
              <a:buChar char="●"/>
            </a:pPr>
            <a:r>
              <a:rPr lang="en">
                <a:latin typeface="IBM Plex Sans SemiBold"/>
                <a:ea typeface="IBM Plex Sans SemiBold"/>
                <a:cs typeface="IBM Plex Sans SemiBold"/>
                <a:sym typeface="IBM Plex Sans SemiBold"/>
              </a:rPr>
              <a:t>Juanita Rodriguez (Puerto Rico) </a:t>
            </a:r>
            <a:endParaRPr>
              <a:latin typeface="IBM Plex Sans SemiBold"/>
              <a:ea typeface="IBM Plex Sans SemiBold"/>
              <a:cs typeface="IBM Plex Sans SemiBold"/>
              <a:sym typeface="IBM Plex Sans SemiBold"/>
            </a:endParaRPr>
          </a:p>
          <a:p>
            <a:pPr marL="1371600" lvl="1" indent="-381000" algn="l" rtl="0">
              <a:lnSpc>
                <a:spcPct val="125000"/>
              </a:lnSpc>
              <a:spcBef>
                <a:spcPts val="0"/>
              </a:spcBef>
              <a:spcAft>
                <a:spcPts val="0"/>
              </a:spcAft>
              <a:buSzPts val="2400"/>
              <a:buFont typeface="IBM Plex Sans Condensed SemiBold"/>
              <a:buChar char="●"/>
            </a:pPr>
            <a:r>
              <a:rPr lang="en" sz="2400">
                <a:latin typeface="IBM Plex Sans Cond SmBld"/>
                <a:ea typeface="IBM Plex Sans Cond SmBld"/>
                <a:cs typeface="IBM Plex Sans Cond SmBld"/>
                <a:sym typeface="IBM Plex Sans Condensed SemiBold"/>
              </a:rPr>
              <a:t>Reflection</a:t>
            </a:r>
            <a:endParaRPr sz="2400">
              <a:latin typeface="IBM Plex Sans Cond SmBld"/>
              <a:ea typeface="IBM Plex Sans Cond SmBld"/>
              <a:cs typeface="IBM Plex Sans Cond SmBld"/>
              <a:sym typeface="IBM Plex Sans Condensed SemiBold"/>
            </a:endParaRPr>
          </a:p>
          <a:p>
            <a:pPr marL="457200" lvl="0" indent="-381000" algn="l" rtl="0">
              <a:lnSpc>
                <a:spcPct val="125000"/>
              </a:lnSpc>
              <a:spcBef>
                <a:spcPts val="0"/>
              </a:spcBef>
              <a:spcAft>
                <a:spcPts val="0"/>
              </a:spcAft>
              <a:buSzPts val="2400"/>
              <a:buFont typeface="IBM Plex Sans SemiBold"/>
              <a:buChar char="●"/>
            </a:pPr>
            <a:r>
              <a:rPr lang="en">
                <a:latin typeface="IBM Plex Sans SemiBold"/>
                <a:ea typeface="IBM Plex Sans SemiBold"/>
                <a:cs typeface="IBM Plex Sans SemiBold"/>
                <a:sym typeface="IBM Plex Sans SemiBold"/>
              </a:rPr>
              <a:t>Breakout Session 2</a:t>
            </a:r>
            <a:endParaRPr>
              <a:latin typeface="IBM Plex Sans SemiBold"/>
              <a:ea typeface="IBM Plex Sans SemiBold"/>
              <a:cs typeface="IBM Plex Sans SemiBold"/>
              <a:sym typeface="IBM Plex Sans SemiBold"/>
            </a:endParaRPr>
          </a:p>
          <a:p>
            <a:pPr marL="457200" lvl="0" indent="-381000" algn="l" rtl="0">
              <a:lnSpc>
                <a:spcPct val="125000"/>
              </a:lnSpc>
              <a:spcBef>
                <a:spcPts val="0"/>
              </a:spcBef>
              <a:spcAft>
                <a:spcPts val="0"/>
              </a:spcAft>
              <a:buSzPts val="2400"/>
              <a:buFont typeface="IBM Plex Sans SemiBold"/>
              <a:buChar char="●"/>
            </a:pPr>
            <a:r>
              <a:rPr lang="en">
                <a:latin typeface="IBM Plex Sans SemiBold"/>
                <a:ea typeface="IBM Plex Sans SemiBold"/>
                <a:cs typeface="IBM Plex Sans SemiBold"/>
                <a:sym typeface="IBM Plex Sans SemiBold"/>
              </a:rPr>
              <a:t>Closing and Next Steps</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Sample Differentiated Plan (Objective)</a:t>
            </a:r>
            <a:endParaRPr sz="3200"/>
          </a:p>
        </p:txBody>
      </p:sp>
      <p:pic>
        <p:nvPicPr>
          <p:cNvPr id="178" name="Google Shape;178;p29" descr="Sample of objective description for differentiated lesson plan for planning for access to general education curriculum" title="Differentiated lesson plan: Sample objective"/>
          <p:cNvPicPr preferRelativeResize="0"/>
          <p:nvPr/>
        </p:nvPicPr>
        <p:blipFill rotWithShape="1">
          <a:blip r:embed="rId3">
            <a:alphaModFix/>
          </a:blip>
          <a:srcRect l="910" t="2273" r="4221" b="26236"/>
          <a:stretch/>
        </p:blipFill>
        <p:spPr>
          <a:xfrm>
            <a:off x="280400" y="1379330"/>
            <a:ext cx="8520600" cy="4849794"/>
          </a:xfrm>
          <a:prstGeom prst="rect">
            <a:avLst/>
          </a:prstGeom>
          <a:noFill/>
          <a:ln>
            <a:noFill/>
          </a:ln>
        </p:spPr>
      </p:pic>
      <p:sp>
        <p:nvSpPr>
          <p:cNvPr id="179" name="Google Shape;179;p29"/>
          <p:cNvSpPr txBox="1"/>
          <p:nvPr/>
        </p:nvSpPr>
        <p:spPr>
          <a:xfrm>
            <a:off x="280400" y="6319350"/>
            <a:ext cx="8520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434343"/>
                </a:solidFill>
                <a:latin typeface="IBM Plex Sans SemiBold"/>
                <a:ea typeface="IBM Plex Sans SemiBold"/>
                <a:cs typeface="IBM Plex Sans SemiBold"/>
                <a:sym typeface="IBM Plex Sans SemiBold"/>
              </a:rPr>
              <a:t>Developed by Demchak, Prudente, and Stutter, 2018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100"/>
              <a:t>Sample Differentiated Plan (Materials)</a:t>
            </a:r>
            <a:endParaRPr sz="3100"/>
          </a:p>
        </p:txBody>
      </p:sp>
      <p:pic>
        <p:nvPicPr>
          <p:cNvPr id="185" name="Google Shape;185;p30" descr="Sample of materials description for differentiated lesson plan for planning for access to general education curriculum" title="Differentiated lesson plan: Sample of materials"/>
          <p:cNvPicPr preferRelativeResize="0"/>
          <p:nvPr/>
        </p:nvPicPr>
        <p:blipFill rotWithShape="1">
          <a:blip r:embed="rId3">
            <a:alphaModFix/>
          </a:blip>
          <a:srcRect l="843" r="1040" b="75556"/>
          <a:stretch/>
        </p:blipFill>
        <p:spPr>
          <a:xfrm>
            <a:off x="290712" y="1588335"/>
            <a:ext cx="8562574" cy="1559464"/>
          </a:xfrm>
          <a:prstGeom prst="rect">
            <a:avLst/>
          </a:prstGeom>
          <a:noFill/>
          <a:ln>
            <a:noFill/>
          </a:ln>
        </p:spPr>
      </p:pic>
      <p:pic>
        <p:nvPicPr>
          <p:cNvPr id="186" name="Google Shape;186;p30" descr="Sample of materials description for differentiated lesson plan for planning for access to general education curriculum" title="Differentiated lesson plan: Sample of materials"/>
          <p:cNvPicPr preferRelativeResize="0"/>
          <p:nvPr/>
        </p:nvPicPr>
        <p:blipFill rotWithShape="1">
          <a:blip r:embed="rId3">
            <a:alphaModFix/>
          </a:blip>
          <a:srcRect l="843" t="51281" r="1040" b="27772"/>
          <a:stretch/>
        </p:blipFill>
        <p:spPr>
          <a:xfrm>
            <a:off x="252500" y="3147800"/>
            <a:ext cx="8638975" cy="1348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Sample Differentiated Plan (AAC &amp; AT)</a:t>
            </a:r>
            <a:endParaRPr sz="3100"/>
          </a:p>
        </p:txBody>
      </p:sp>
      <p:pic>
        <p:nvPicPr>
          <p:cNvPr id="192" name="Google Shape;192;p31" descr="Sample of AAC and AT description for differentiated lesson plan for planning for access to general education curriculum" title="Differentiated lesson plan: Sample of AAC and AT "/>
          <p:cNvPicPr preferRelativeResize="0"/>
          <p:nvPr/>
        </p:nvPicPr>
        <p:blipFill rotWithShape="1">
          <a:blip r:embed="rId3">
            <a:alphaModFix/>
          </a:blip>
          <a:srcRect b="23418"/>
          <a:stretch/>
        </p:blipFill>
        <p:spPr>
          <a:xfrm>
            <a:off x="135737" y="1593125"/>
            <a:ext cx="8872524" cy="36717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210775" y="-8"/>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t>Sample Differentiated Plan (Specific Strategies)</a:t>
            </a:r>
            <a:endParaRPr sz="3000"/>
          </a:p>
        </p:txBody>
      </p:sp>
      <p:pic>
        <p:nvPicPr>
          <p:cNvPr id="198" name="Google Shape;198;p32" descr="Part 2 of sample of specific strategies description for differentiated lesson plan for planning for access to general education curriculum" title="Differentiated lesson plan: Sample of part 2 of specific strategies"/>
          <p:cNvPicPr preferRelativeResize="0"/>
          <p:nvPr/>
        </p:nvPicPr>
        <p:blipFill rotWithShape="1">
          <a:blip r:embed="rId3">
            <a:alphaModFix/>
          </a:blip>
          <a:srcRect t="41359"/>
          <a:stretch/>
        </p:blipFill>
        <p:spPr>
          <a:xfrm>
            <a:off x="210775" y="2617575"/>
            <a:ext cx="8794000" cy="3796479"/>
          </a:xfrm>
          <a:prstGeom prst="rect">
            <a:avLst/>
          </a:prstGeom>
          <a:noFill/>
          <a:ln>
            <a:noFill/>
          </a:ln>
        </p:spPr>
      </p:pic>
      <p:pic>
        <p:nvPicPr>
          <p:cNvPr id="199" name="Google Shape;199;p32" descr="Part 1 of sample of specific strategies description for differentiated lesson plan for planning for access to general education curriculum" title="Differentiated lesson plan: Sample of part 1 of specific strategies"/>
          <p:cNvPicPr preferRelativeResize="0"/>
          <p:nvPr/>
        </p:nvPicPr>
        <p:blipFill rotWithShape="1">
          <a:blip r:embed="rId3">
            <a:alphaModFix/>
          </a:blip>
          <a:srcRect b="85431"/>
          <a:stretch/>
        </p:blipFill>
        <p:spPr>
          <a:xfrm>
            <a:off x="210775" y="1674325"/>
            <a:ext cx="8794000" cy="943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153300" y="218375"/>
            <a:ext cx="88374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100"/>
              <a:t>Sample Differentiated Plan (Assessment)</a:t>
            </a:r>
            <a:endParaRPr sz="3100"/>
          </a:p>
        </p:txBody>
      </p:sp>
      <p:pic>
        <p:nvPicPr>
          <p:cNvPr id="205" name="Google Shape;205;p33" descr="Sample of assessment description for differentiated lesson plan for planning for access to general education curriculum" title="Differentiated lesson plan: Sample of assessment "/>
          <p:cNvPicPr preferRelativeResize="0"/>
          <p:nvPr/>
        </p:nvPicPr>
        <p:blipFill rotWithShape="1">
          <a:blip r:embed="rId3">
            <a:alphaModFix/>
          </a:blip>
          <a:srcRect b="54377"/>
          <a:stretch/>
        </p:blipFill>
        <p:spPr>
          <a:xfrm>
            <a:off x="110125" y="2109400"/>
            <a:ext cx="8923749" cy="2457340"/>
          </a:xfrm>
          <a:prstGeom prst="rect">
            <a:avLst/>
          </a:prstGeom>
          <a:noFill/>
          <a:ln>
            <a:noFill/>
          </a:ln>
        </p:spPr>
      </p:pic>
      <p:pic>
        <p:nvPicPr>
          <p:cNvPr id="206" name="Google Shape;206;p33" descr="Sample of assessment description for differentiated lesson plan for planning for access to general education curriculum" title="Differentiated lesson plan: Sample of assessment "/>
          <p:cNvPicPr preferRelativeResize="0"/>
          <p:nvPr/>
        </p:nvPicPr>
        <p:blipFill rotWithShape="1">
          <a:blip r:embed="rId3">
            <a:alphaModFix/>
          </a:blip>
          <a:srcRect t="73486"/>
          <a:stretch/>
        </p:blipFill>
        <p:spPr>
          <a:xfrm>
            <a:off x="110125" y="4299975"/>
            <a:ext cx="8923749" cy="1428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Essential Component #1</a:t>
            </a:r>
            <a:endParaRPr/>
          </a:p>
        </p:txBody>
      </p:sp>
      <p:sp>
        <p:nvSpPr>
          <p:cNvPr id="212" name="Google Shape;212;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94000"/>
              </a:lnSpc>
              <a:spcBef>
                <a:spcPts val="1000"/>
              </a:spcBef>
              <a:spcAft>
                <a:spcPts val="0"/>
              </a:spcAft>
              <a:buSzPts val="2400"/>
              <a:buAutoNum type="arabicPeriod"/>
            </a:pPr>
            <a:r>
              <a:rPr lang="en"/>
              <a:t>Identify the skill you want to teach (and/or link to the connector standards)</a:t>
            </a:r>
            <a:endParaRPr/>
          </a:p>
          <a:p>
            <a:pPr marL="457200" lvl="0" indent="-381000" algn="l" rtl="0">
              <a:lnSpc>
                <a:spcPct val="94000"/>
              </a:lnSpc>
              <a:spcBef>
                <a:spcPts val="1000"/>
              </a:spcBef>
              <a:spcAft>
                <a:spcPts val="0"/>
              </a:spcAft>
              <a:buClr>
                <a:srgbClr val="408087"/>
              </a:buClr>
              <a:buSzPts val="2400"/>
              <a:buFont typeface="IBM Plex Sans SemiBold"/>
              <a:buChar char="●"/>
            </a:pPr>
            <a:r>
              <a:rPr lang="en"/>
              <a:t>What is the</a:t>
            </a:r>
            <a:r>
              <a:rPr lang="en" i="1"/>
              <a:t> </a:t>
            </a:r>
            <a:r>
              <a:rPr lang="en"/>
              <a:t>essence</a:t>
            </a:r>
            <a:r>
              <a:rPr lang="en" i="1"/>
              <a:t> </a:t>
            </a:r>
            <a:r>
              <a:rPr lang="en"/>
              <a:t>of this skill? </a:t>
            </a:r>
            <a:endParaRPr/>
          </a:p>
          <a:p>
            <a:pPr marL="457200" lvl="0" indent="-381000" algn="l" rtl="0">
              <a:lnSpc>
                <a:spcPct val="94000"/>
              </a:lnSpc>
              <a:spcBef>
                <a:spcPts val="1000"/>
              </a:spcBef>
              <a:spcAft>
                <a:spcPts val="0"/>
              </a:spcAft>
              <a:buClr>
                <a:srgbClr val="408087"/>
              </a:buClr>
              <a:buSzPts val="2400"/>
              <a:buFont typeface="IBM Plex Sans SemiBold"/>
              <a:buChar char="●"/>
            </a:pPr>
            <a:r>
              <a:rPr lang="en"/>
              <a:t>Why are you teaching the skill? </a:t>
            </a:r>
            <a:endParaRPr/>
          </a:p>
          <a:p>
            <a:pPr marL="457200" lvl="0" indent="-381000" algn="l" rtl="0">
              <a:lnSpc>
                <a:spcPct val="94000"/>
              </a:lnSpc>
              <a:spcBef>
                <a:spcPts val="1000"/>
              </a:spcBef>
              <a:spcAft>
                <a:spcPts val="0"/>
              </a:spcAft>
              <a:buClr>
                <a:srgbClr val="408087"/>
              </a:buClr>
              <a:buSzPts val="2400"/>
              <a:buFont typeface="IBM Plex Sans SemiBold"/>
              <a:buChar char="●"/>
            </a:pPr>
            <a:r>
              <a:rPr lang="en"/>
              <a:t>What is the purpose?</a:t>
            </a:r>
            <a:endParaRPr/>
          </a:p>
          <a:p>
            <a:pPr marL="0" lvl="0" indent="0" algn="l" rtl="0">
              <a:spcBef>
                <a:spcPts val="10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Essential Component #2</a:t>
            </a:r>
            <a:endParaRPr/>
          </a:p>
        </p:txBody>
      </p:sp>
      <p:sp>
        <p:nvSpPr>
          <p:cNvPr id="218" name="Google Shape;218;p3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94000"/>
              </a:lnSpc>
              <a:spcBef>
                <a:spcPts val="1000"/>
              </a:spcBef>
              <a:spcAft>
                <a:spcPts val="0"/>
              </a:spcAft>
              <a:buClr>
                <a:schemeClr val="dk1"/>
              </a:buClr>
              <a:buSzPts val="1100"/>
              <a:buFont typeface="Arial"/>
              <a:buNone/>
            </a:pPr>
            <a:r>
              <a:rPr lang="en"/>
              <a:t>2. Identify individual student symbol levels/literacy stages (e.g., objects, photo symbols, line drawings, conventional text) and develop appropriate symbols for each</a:t>
            </a:r>
            <a:endParaRPr/>
          </a:p>
          <a:p>
            <a:pPr marL="457200" lvl="0" indent="-368300" algn="l" rtl="0">
              <a:lnSpc>
                <a:spcPct val="94000"/>
              </a:lnSpc>
              <a:spcBef>
                <a:spcPts val="1000"/>
              </a:spcBef>
              <a:spcAft>
                <a:spcPts val="0"/>
              </a:spcAft>
              <a:buClr>
                <a:srgbClr val="408087"/>
              </a:buClr>
              <a:buSzPts val="2200"/>
              <a:buFont typeface="IBM Plex Sans SemiBold"/>
              <a:buChar char="●"/>
            </a:pPr>
            <a:r>
              <a:rPr lang="en" sz="2200"/>
              <a:t>Student at the object level of symbolic understanding</a:t>
            </a:r>
            <a:endParaRPr sz="2200"/>
          </a:p>
          <a:p>
            <a:pPr marL="914400" lvl="1" indent="-368300" algn="l" rtl="0">
              <a:lnSpc>
                <a:spcPct val="94000"/>
              </a:lnSpc>
              <a:spcBef>
                <a:spcPts val="0"/>
              </a:spcBef>
              <a:spcAft>
                <a:spcPts val="0"/>
              </a:spcAft>
              <a:buClr>
                <a:srgbClr val="408087"/>
              </a:buClr>
              <a:buSzPts val="2200"/>
              <a:buFont typeface="IBM Plex Sans SemiBold"/>
              <a:buChar char="○"/>
            </a:pPr>
            <a:r>
              <a:rPr lang="en">
                <a:latin typeface="IBM Plex Sans SemiBold"/>
                <a:ea typeface="IBM Plex Sans SemiBold"/>
                <a:cs typeface="IBM Plex Sans SemiBold"/>
                <a:sym typeface="IBM Plex Sans SemiBold"/>
              </a:rPr>
              <a:t>Possible symbols: Actual objects, whole objects, partial objects, miniature objects, texture or other tactile cues</a:t>
            </a:r>
            <a:endParaRPr>
              <a:latin typeface="IBM Plex Sans SemiBold"/>
              <a:ea typeface="IBM Plex Sans SemiBold"/>
              <a:cs typeface="IBM Plex Sans SemiBold"/>
              <a:sym typeface="IBM Plex Sans SemiBold"/>
            </a:endParaRPr>
          </a:p>
          <a:p>
            <a:pPr marL="457200" lvl="0" indent="-368300" algn="l" rtl="0">
              <a:lnSpc>
                <a:spcPct val="94000"/>
              </a:lnSpc>
              <a:spcBef>
                <a:spcPts val="0"/>
              </a:spcBef>
              <a:spcAft>
                <a:spcPts val="0"/>
              </a:spcAft>
              <a:buClr>
                <a:srgbClr val="408087"/>
              </a:buClr>
              <a:buSzPts val="2200"/>
              <a:buFont typeface="IBM Plex Sans SemiBold"/>
              <a:buChar char="●"/>
            </a:pPr>
            <a:r>
              <a:rPr lang="en" sz="2200"/>
              <a:t>Student at photo level</a:t>
            </a:r>
            <a:endParaRPr sz="2200"/>
          </a:p>
          <a:p>
            <a:pPr marL="914400" lvl="1" indent="-368300" algn="l" rtl="0">
              <a:lnSpc>
                <a:spcPct val="94000"/>
              </a:lnSpc>
              <a:spcBef>
                <a:spcPts val="0"/>
              </a:spcBef>
              <a:spcAft>
                <a:spcPts val="0"/>
              </a:spcAft>
              <a:buClr>
                <a:srgbClr val="408087"/>
              </a:buClr>
              <a:buSzPts val="2200"/>
              <a:buFont typeface="IBM Plex Sans SemiBold"/>
              <a:buChar char="○"/>
            </a:pPr>
            <a:r>
              <a:rPr lang="en">
                <a:latin typeface="IBM Plex Sans SemiBold"/>
                <a:ea typeface="IBM Plex Sans SemiBold"/>
                <a:cs typeface="IBM Plex Sans SemiBold"/>
                <a:sym typeface="IBM Plex Sans SemiBold"/>
              </a:rPr>
              <a:t>Possible symbols: Photos of actual items, stock photos</a:t>
            </a:r>
            <a:endParaRPr>
              <a:latin typeface="IBM Plex Sans SemiBold"/>
              <a:ea typeface="IBM Plex Sans SemiBold"/>
              <a:cs typeface="IBM Plex Sans SemiBold"/>
              <a:sym typeface="IBM Plex Sans SemiBold"/>
            </a:endParaRPr>
          </a:p>
          <a:p>
            <a:pPr marL="457200" lvl="0" indent="-368300" algn="l" rtl="0">
              <a:lnSpc>
                <a:spcPct val="94000"/>
              </a:lnSpc>
              <a:spcBef>
                <a:spcPts val="0"/>
              </a:spcBef>
              <a:spcAft>
                <a:spcPts val="0"/>
              </a:spcAft>
              <a:buClr>
                <a:srgbClr val="408087"/>
              </a:buClr>
              <a:buSzPts val="2200"/>
              <a:buFont typeface="IBM Plex Sans SemiBold"/>
              <a:buChar char="●"/>
            </a:pPr>
            <a:r>
              <a:rPr lang="en" sz="2200"/>
              <a:t>Student at conventional text level (further differentiation required)</a:t>
            </a:r>
            <a:endParaRPr sz="2200"/>
          </a:p>
          <a:p>
            <a:pPr marL="914400" lvl="1" indent="-368300" algn="l" rtl="0">
              <a:lnSpc>
                <a:spcPct val="94000"/>
              </a:lnSpc>
              <a:spcBef>
                <a:spcPts val="0"/>
              </a:spcBef>
              <a:spcAft>
                <a:spcPts val="0"/>
              </a:spcAft>
              <a:buClr>
                <a:srgbClr val="408087"/>
              </a:buClr>
              <a:buSzPts val="2200"/>
              <a:buFont typeface="IBM Plex Sans SemiBold"/>
              <a:buChar char="○"/>
            </a:pPr>
            <a:r>
              <a:rPr lang="en">
                <a:latin typeface="IBM Plex Sans SemiBold"/>
                <a:ea typeface="IBM Plex Sans SemiBold"/>
                <a:cs typeface="IBM Plex Sans SemiBold"/>
                <a:sym typeface="IBM Plex Sans SemiBold"/>
              </a:rPr>
              <a:t>Possible symbols: Stamps, plastic letters, letter cards or word banks, written letters with pencil and paper</a:t>
            </a:r>
            <a:endParaRPr>
              <a:latin typeface="IBM Plex Sans SemiBold"/>
              <a:ea typeface="IBM Plex Sans SemiBold"/>
              <a:cs typeface="IBM Plex Sans SemiBold"/>
              <a:sym typeface="IBM Plex Sans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Essential Component #3</a:t>
            </a:r>
            <a:endParaRPr/>
          </a:p>
        </p:txBody>
      </p:sp>
      <p:sp>
        <p:nvSpPr>
          <p:cNvPr id="224" name="Google Shape;224;p3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94000"/>
              </a:lnSpc>
              <a:spcBef>
                <a:spcPts val="1000"/>
              </a:spcBef>
              <a:spcAft>
                <a:spcPts val="0"/>
              </a:spcAft>
              <a:buClr>
                <a:schemeClr val="dk1"/>
              </a:buClr>
              <a:buSzPts val="1100"/>
              <a:buFont typeface="Arial"/>
              <a:buNone/>
            </a:pPr>
            <a:r>
              <a:rPr lang="en"/>
              <a:t>3. Identify instructional strategies that match the task and the characteristics of individual students. Might be different for each student within a single lesson </a:t>
            </a:r>
            <a:endParaRPr/>
          </a:p>
          <a:p>
            <a:pPr marL="457200" lvl="0" indent="-381000" algn="l" rtl="0">
              <a:lnSpc>
                <a:spcPct val="94000"/>
              </a:lnSpc>
              <a:spcBef>
                <a:spcPts val="1000"/>
              </a:spcBef>
              <a:spcAft>
                <a:spcPts val="0"/>
              </a:spcAft>
              <a:buClr>
                <a:srgbClr val="408087"/>
              </a:buClr>
              <a:buSzPts val="2400"/>
              <a:buFont typeface="IBM Plex Sans SemiBold"/>
              <a:buChar char="●"/>
            </a:pPr>
            <a:r>
              <a:rPr lang="en"/>
              <a:t>Shaping</a:t>
            </a:r>
            <a:endParaRPr/>
          </a:p>
          <a:p>
            <a:pPr marL="457200" lvl="0" indent="-381000" algn="l" rtl="0">
              <a:lnSpc>
                <a:spcPct val="94000"/>
              </a:lnSpc>
              <a:spcBef>
                <a:spcPts val="0"/>
              </a:spcBef>
              <a:spcAft>
                <a:spcPts val="0"/>
              </a:spcAft>
              <a:buClr>
                <a:srgbClr val="408087"/>
              </a:buClr>
              <a:buSzPts val="2400"/>
              <a:buFont typeface="IBM Plex Sans SemiBold"/>
              <a:buChar char="●"/>
            </a:pPr>
            <a:r>
              <a:rPr lang="en"/>
              <a:t>Chaining</a:t>
            </a:r>
            <a:endParaRPr/>
          </a:p>
          <a:p>
            <a:pPr marL="457200" lvl="0" indent="-381000" algn="l" rtl="0">
              <a:lnSpc>
                <a:spcPct val="94000"/>
              </a:lnSpc>
              <a:spcBef>
                <a:spcPts val="0"/>
              </a:spcBef>
              <a:spcAft>
                <a:spcPts val="0"/>
              </a:spcAft>
              <a:buClr>
                <a:srgbClr val="408087"/>
              </a:buClr>
              <a:buSzPts val="2400"/>
              <a:buFont typeface="IBM Plex Sans SemiBold"/>
              <a:buChar char="●"/>
            </a:pPr>
            <a:r>
              <a:rPr lang="en"/>
              <a:t>Response prompting procedures</a:t>
            </a:r>
            <a:endParaRPr/>
          </a:p>
          <a:p>
            <a:pPr marL="457200" lvl="0" indent="-381000" algn="l" rtl="0">
              <a:lnSpc>
                <a:spcPct val="94000"/>
              </a:lnSpc>
              <a:spcBef>
                <a:spcPts val="0"/>
              </a:spcBef>
              <a:spcAft>
                <a:spcPts val="0"/>
              </a:spcAft>
              <a:buClr>
                <a:srgbClr val="408087"/>
              </a:buClr>
              <a:buSzPts val="2400"/>
              <a:buFont typeface="IBM Plex Sans SemiBold"/>
              <a:buChar char="●"/>
            </a:pPr>
            <a:r>
              <a:rPr lang="en"/>
              <a:t>Task analysis</a:t>
            </a:r>
            <a:endParaRPr/>
          </a:p>
          <a:p>
            <a:pPr marL="457200" lvl="0" indent="-381000" algn="l" rtl="0">
              <a:lnSpc>
                <a:spcPct val="94000"/>
              </a:lnSpc>
              <a:spcBef>
                <a:spcPts val="0"/>
              </a:spcBef>
              <a:spcAft>
                <a:spcPts val="0"/>
              </a:spcAft>
              <a:buClr>
                <a:srgbClr val="408087"/>
              </a:buClr>
              <a:buSzPts val="2400"/>
              <a:buFont typeface="IBM Plex Sans SemiBold"/>
              <a:buChar char="●"/>
            </a:pPr>
            <a:r>
              <a:rPr lang="en"/>
              <a:t>Peer-assisted learning strategies</a:t>
            </a:r>
            <a:endParaRPr/>
          </a:p>
          <a:p>
            <a:pPr marL="457200" lvl="0" indent="-381000" algn="l" rtl="0">
              <a:lnSpc>
                <a:spcPct val="94000"/>
              </a:lnSpc>
              <a:spcBef>
                <a:spcPts val="0"/>
              </a:spcBef>
              <a:spcAft>
                <a:spcPts val="0"/>
              </a:spcAft>
              <a:buClr>
                <a:srgbClr val="408087"/>
              </a:buClr>
              <a:buSzPts val="2400"/>
              <a:buFont typeface="IBM Plex Sans SemiBold"/>
              <a:buChar char="●"/>
            </a:pPr>
            <a:r>
              <a:rPr lang="en"/>
              <a:t>Naturalistic interventions</a:t>
            </a:r>
            <a:endParaRPr/>
          </a:p>
          <a:p>
            <a:pPr marL="0" lvl="0" indent="0" algn="l" rtl="0">
              <a:lnSpc>
                <a:spcPct val="94000"/>
              </a:lnSpc>
              <a:spcBef>
                <a:spcPts val="500"/>
              </a:spcBef>
              <a:spcAft>
                <a:spcPts val="200"/>
              </a:spcAft>
              <a:buNone/>
            </a:pPr>
            <a:endParaRPr b="1">
              <a:latin typeface="IBM Plex Sans"/>
              <a:ea typeface="IBM Plex Sans"/>
              <a:cs typeface="IBM Plex Sans"/>
              <a:sym typeface="IBM Plex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Essential Component #4</a:t>
            </a:r>
            <a:endParaRPr/>
          </a:p>
        </p:txBody>
      </p:sp>
      <p:sp>
        <p:nvSpPr>
          <p:cNvPr id="230" name="Google Shape;230;p3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Identify IEP objectives for which instruction can be embedded in larger lesson. Might be targeting content standards and might be individualized functional objectives. For example, within one lesson, the teacher might target:</a:t>
            </a:r>
            <a:endParaRPr/>
          </a:p>
          <a:p>
            <a:pPr marL="457200" lvl="0" indent="-381000" algn="l" rtl="0">
              <a:spcBef>
                <a:spcPts val="1600"/>
              </a:spcBef>
              <a:spcAft>
                <a:spcPts val="0"/>
              </a:spcAft>
              <a:buSzPts val="2400"/>
              <a:buChar char="●"/>
            </a:pPr>
            <a:r>
              <a:rPr lang="en"/>
              <a:t>Asking and answering questions to demonstrate understanding of a text</a:t>
            </a:r>
            <a:endParaRPr/>
          </a:p>
          <a:p>
            <a:pPr marL="457200" lvl="0" indent="-381000" algn="l" rtl="0">
              <a:spcBef>
                <a:spcPts val="0"/>
              </a:spcBef>
              <a:spcAft>
                <a:spcPts val="0"/>
              </a:spcAft>
              <a:buSzPts val="2400"/>
              <a:buChar char="●"/>
            </a:pPr>
            <a:r>
              <a:rPr lang="en"/>
              <a:t>Increase turn-taking in communicative exchanges using object symbols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264500" y="783375"/>
            <a:ext cx="6390600" cy="10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Reflection #2</a:t>
            </a:r>
            <a:endParaRPr dirty="0"/>
          </a:p>
        </p:txBody>
      </p:sp>
      <p:sp>
        <p:nvSpPr>
          <p:cNvPr id="236" name="Google Shape;236;p38"/>
          <p:cNvSpPr txBox="1">
            <a:spLocks noGrp="1"/>
          </p:cNvSpPr>
          <p:nvPr>
            <p:ph type="subTitle" idx="1"/>
          </p:nvPr>
        </p:nvSpPr>
        <p:spPr>
          <a:xfrm>
            <a:off x="1264500" y="2037025"/>
            <a:ext cx="6390600" cy="19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08087"/>
                </a:solidFill>
                <a:latin typeface="IBM Plex Sans"/>
                <a:ea typeface="IBM Plex Sans"/>
                <a:cs typeface="IBM Plex Sans"/>
                <a:sym typeface="IBM Plex Sans"/>
              </a:rPr>
              <a:t>Consider:</a:t>
            </a:r>
            <a:endParaRPr b="1">
              <a:solidFill>
                <a:srgbClr val="408087"/>
              </a:solidFill>
              <a:latin typeface="IBM Plex Sans"/>
              <a:ea typeface="IBM Plex Sans"/>
              <a:cs typeface="IBM Plex Sans"/>
              <a:sym typeface="IBM Plex Sans"/>
            </a:endParaRPr>
          </a:p>
          <a:p>
            <a:pPr marL="457200" lvl="0" indent="-381000" algn="l" rtl="0">
              <a:spcBef>
                <a:spcPts val="160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What did you hear that resonated with you?</a:t>
            </a:r>
            <a:endParaRPr b="1">
              <a:solidFill>
                <a:srgbClr val="408087"/>
              </a:solidFill>
              <a:latin typeface="IBM Plex Sans"/>
              <a:ea typeface="IBM Plex Sans"/>
              <a:cs typeface="IBM Plex Sans"/>
              <a:sym typeface="IBM Plex Sans"/>
            </a:endParaRPr>
          </a:p>
          <a:p>
            <a:pPr marL="457200" lvl="0" indent="-381000" algn="l" rtl="0">
              <a:spcBef>
                <a:spcPts val="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How might you use the differentiated lesson plan in your TA process?</a:t>
            </a:r>
            <a:endParaRPr b="1">
              <a:solidFill>
                <a:srgbClr val="408087"/>
              </a:solidFill>
              <a:latin typeface="IBM Plex Sans"/>
              <a:ea typeface="IBM Plex Sans"/>
              <a:cs typeface="IBM Plex Sans"/>
              <a:sym typeface="IBM Plex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69" name="Google Shape;69;p1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Participants will gain knowledge of high-quality practices on supporting students who are deaf-blind to access the GEC</a:t>
            </a:r>
            <a:endParaRPr/>
          </a:p>
          <a:p>
            <a:pPr marL="457200" lvl="0" indent="-381000" algn="l" rtl="0">
              <a:spcBef>
                <a:spcPts val="0"/>
              </a:spcBef>
              <a:spcAft>
                <a:spcPts val="0"/>
              </a:spcAft>
              <a:buSzPts val="2400"/>
              <a:buChar char="●"/>
            </a:pPr>
            <a:r>
              <a:rPr lang="en"/>
              <a:t>Participants will gain knowledge of resources to support students who are deaf-blind to access the GEC</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1223450" y="2100275"/>
            <a:ext cx="6954300" cy="168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Breakouts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40"/>
          <p:cNvSpPr txBox="1">
            <a:spLocks noGrp="1"/>
          </p:cNvSpPr>
          <p:nvPr>
            <p:ph type="ctrTitle"/>
          </p:nvPr>
        </p:nvSpPr>
        <p:spPr>
          <a:xfrm>
            <a:off x="342900" y="1200900"/>
            <a:ext cx="8458200" cy="22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0">
                <a:latin typeface="Montserrat ExtraBold"/>
                <a:ea typeface="Montserrat ExtraBold"/>
                <a:cs typeface="Montserrat ExtraBold"/>
                <a:sym typeface="Montserrat ExtraBold"/>
              </a:rPr>
              <a:t>Access to the General Education Curriculum:</a:t>
            </a:r>
            <a:endParaRPr sz="4000" b="0">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4000" b="0">
                <a:latin typeface="Montserrat ExtraBold"/>
                <a:ea typeface="Montserrat ExtraBold"/>
                <a:cs typeface="Montserrat ExtraBold"/>
                <a:sym typeface="Montserrat ExtraBold"/>
              </a:rPr>
              <a:t>Challenges and Opportunities</a:t>
            </a:r>
            <a:r>
              <a:rPr lang="en" sz="4200" b="0">
                <a:latin typeface="Montserrat ExtraBold"/>
                <a:ea typeface="Montserrat ExtraBold"/>
                <a:cs typeface="Montserrat ExtraBold"/>
                <a:sym typeface="Montserrat ExtraBold"/>
              </a:rPr>
              <a:t> </a:t>
            </a:r>
            <a:endParaRPr sz="4200" b="0">
              <a:latin typeface="Montserrat ExtraBold"/>
              <a:ea typeface="Montserrat ExtraBold"/>
              <a:cs typeface="Montserrat ExtraBold"/>
              <a:sym typeface="Montserrat ExtraBold"/>
            </a:endParaRPr>
          </a:p>
        </p:txBody>
      </p:sp>
      <p:sp>
        <p:nvSpPr>
          <p:cNvPr id="247" name="Google Shape;247;p40"/>
          <p:cNvSpPr txBox="1">
            <a:spLocks noGrp="1"/>
          </p:cNvSpPr>
          <p:nvPr>
            <p:ph type="subTitle" idx="1"/>
          </p:nvPr>
        </p:nvSpPr>
        <p:spPr>
          <a:xfrm>
            <a:off x="0" y="4629925"/>
            <a:ext cx="9144000" cy="2228100"/>
          </a:xfrm>
          <a:prstGeom prst="rect">
            <a:avLst/>
          </a:prstGeom>
          <a:solidFill>
            <a:srgbClr val="408087"/>
          </a:solidFill>
        </p:spPr>
        <p:txBody>
          <a:bodyPr spcFirstLastPara="1" wrap="square" lIns="91425" tIns="91425" rIns="91425" bIns="91425" anchor="t" anchorCtr="0">
            <a:noAutofit/>
          </a:bodyPr>
          <a:lstStyle/>
          <a:p>
            <a:pPr marL="285750" lvl="0" indent="0" algn="l" rtl="0">
              <a:lnSpc>
                <a:spcPct val="115000"/>
              </a:lnSpc>
              <a:spcBef>
                <a:spcPts val="1000"/>
              </a:spcBef>
              <a:spcAft>
                <a:spcPts val="0"/>
              </a:spcAft>
              <a:buNone/>
            </a:pPr>
            <a:r>
              <a:rPr lang="en" dirty="0">
                <a:latin typeface="IBM Plex Sans Cond SmBld"/>
                <a:ea typeface="IBM Plex Sans Cond SmBld"/>
                <a:cs typeface="IBM Plex Sans Cond SmBld"/>
                <a:sym typeface="IBM Plex Sans Condensed SemiBold"/>
              </a:rPr>
              <a:t>Kayla Coburn and Julie Maier,</a:t>
            </a:r>
            <a:endParaRPr dirty="0">
              <a:latin typeface="IBM Plex Sans Cond SmBld"/>
              <a:ea typeface="IBM Plex Sans Cond SmBld"/>
              <a:cs typeface="IBM Plex Sans Cond SmBld"/>
              <a:sym typeface="IBM Plex Sans Condensed SemiBold"/>
            </a:endParaRPr>
          </a:p>
          <a:p>
            <a:pPr marL="285750" lvl="0" indent="0" algn="l" rtl="0">
              <a:lnSpc>
                <a:spcPct val="115000"/>
              </a:lnSpc>
              <a:spcBef>
                <a:spcPts val="1000"/>
              </a:spcBef>
              <a:spcAft>
                <a:spcPts val="0"/>
              </a:spcAft>
              <a:buNone/>
            </a:pPr>
            <a:r>
              <a:rPr lang="en" dirty="0">
                <a:latin typeface="IBM Plex Sans Cond SmBld"/>
                <a:ea typeface="IBM Plex Sans Cond SmBld"/>
                <a:cs typeface="IBM Plex Sans Cond SmBld"/>
                <a:sym typeface="IBM Plex Sans Condensed SemiBold"/>
              </a:rPr>
              <a:t>California Deafblind Services</a:t>
            </a:r>
            <a:endParaRPr dirty="0">
              <a:latin typeface="IBM Plex Sans Cond SmBld"/>
              <a:ea typeface="IBM Plex Sans Cond SmBld"/>
              <a:cs typeface="IBM Plex Sans Cond SmBld"/>
              <a:sym typeface="IBM Plex Sans Condensed SemiBold"/>
            </a:endParaRPr>
          </a:p>
        </p:txBody>
      </p:sp>
      <p:pic>
        <p:nvPicPr>
          <p:cNvPr id="250" name="Google Shape;250;p40" descr="California Deafblind Services Logo"/>
          <p:cNvPicPr preferRelativeResize="0"/>
          <p:nvPr/>
        </p:nvPicPr>
        <p:blipFill>
          <a:blip r:embed="rId3">
            <a:alphaModFix/>
          </a:blip>
          <a:stretch>
            <a:fillRect/>
          </a:stretch>
        </p:blipFill>
        <p:spPr>
          <a:xfrm>
            <a:off x="5598575" y="4773200"/>
            <a:ext cx="3358377" cy="1941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Objectives</a:t>
            </a:r>
            <a:endParaRPr/>
          </a:p>
        </p:txBody>
      </p:sp>
      <p:sp>
        <p:nvSpPr>
          <p:cNvPr id="256" name="Google Shape;25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a:t>Learn about challenges and opportunities related to general education curriculum access we’ve identified in our state.</a:t>
            </a:r>
            <a:endParaRPr/>
          </a:p>
          <a:p>
            <a:pPr marL="457200" lvl="0" indent="-381000" algn="l" rtl="0">
              <a:spcBef>
                <a:spcPts val="0"/>
              </a:spcBef>
              <a:spcAft>
                <a:spcPts val="0"/>
              </a:spcAft>
              <a:buSzPts val="2400"/>
              <a:buAutoNum type="arabicPeriod"/>
            </a:pPr>
            <a:r>
              <a:rPr lang="en"/>
              <a:t>Explain how CDBS provides information and support related to access to the general education curriculum at all levels of our TA process.</a:t>
            </a:r>
            <a:endParaRPr/>
          </a:p>
          <a:p>
            <a:pPr marL="457200" lvl="0" indent="-381000" algn="l" rtl="0">
              <a:spcBef>
                <a:spcPts val="0"/>
              </a:spcBef>
              <a:spcAft>
                <a:spcPts val="0"/>
              </a:spcAft>
              <a:buSzPts val="2400"/>
              <a:buAutoNum type="arabicPeriod"/>
            </a:pPr>
            <a:r>
              <a:rPr lang="en"/>
              <a:t>Share examples of resources and support we have offered to educational teams during the TA process.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Snapshot of Our Student Population</a:t>
            </a:r>
            <a:endParaRPr sz="3400"/>
          </a:p>
        </p:txBody>
      </p:sp>
      <p:sp>
        <p:nvSpPr>
          <p:cNvPr id="262" name="Google Shape;262;p4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Students participating in state assessments:</a:t>
            </a:r>
            <a:endParaRPr sz="2600"/>
          </a:p>
          <a:p>
            <a:pPr marL="457200" lvl="0" indent="-393700" algn="l" rtl="0">
              <a:spcBef>
                <a:spcPts val="1600"/>
              </a:spcBef>
              <a:spcAft>
                <a:spcPts val="0"/>
              </a:spcAft>
              <a:buSzPts val="2600"/>
              <a:buChar char="●"/>
            </a:pPr>
            <a:r>
              <a:rPr lang="en" sz="2600"/>
              <a:t>Regular state assessment: 29 </a:t>
            </a:r>
            <a:endParaRPr sz="2600"/>
          </a:p>
          <a:p>
            <a:pPr marL="457200" lvl="0" indent="-393700" algn="l" rtl="0">
              <a:spcBef>
                <a:spcPts val="0"/>
              </a:spcBef>
              <a:spcAft>
                <a:spcPts val="0"/>
              </a:spcAft>
              <a:buSzPts val="2600"/>
              <a:buChar char="●"/>
            </a:pPr>
            <a:r>
              <a:rPr lang="en" sz="2600"/>
              <a:t>Regular state assessment with accommodations: 125</a:t>
            </a:r>
            <a:endParaRPr sz="2600"/>
          </a:p>
          <a:p>
            <a:pPr marL="457200" lvl="0" indent="-393700" algn="l" rtl="0">
              <a:spcBef>
                <a:spcPts val="0"/>
              </a:spcBef>
              <a:spcAft>
                <a:spcPts val="0"/>
              </a:spcAft>
              <a:buSzPts val="2600"/>
              <a:buChar char="●"/>
            </a:pPr>
            <a:r>
              <a:rPr lang="en" sz="2600"/>
              <a:t>Alternate assessment: 314</a:t>
            </a:r>
            <a:endParaRPr sz="2600"/>
          </a:p>
          <a:p>
            <a:pPr marL="457200" lvl="0" indent="-393700" algn="l" rtl="0">
              <a:spcBef>
                <a:spcPts val="0"/>
              </a:spcBef>
              <a:spcAft>
                <a:spcPts val="0"/>
              </a:spcAft>
              <a:buSzPts val="2600"/>
              <a:buChar char="●"/>
            </a:pPr>
            <a:r>
              <a:rPr lang="en" sz="2600"/>
              <a:t>Not required by grade or age or parental opt-out: 486 (28 were parental opt-out)</a:t>
            </a:r>
            <a:endParaRPr sz="2600"/>
          </a:p>
          <a:p>
            <a:pPr marL="457200" lvl="0" indent="0" algn="l" rtl="0">
              <a:spcBef>
                <a:spcPts val="1600"/>
              </a:spcBef>
              <a:spcAft>
                <a:spcPts val="1600"/>
              </a:spcAft>
              <a:buNone/>
            </a:pPr>
            <a:endParaRPr sz="2600" b="1">
              <a:latin typeface="IBM Plex Sans"/>
              <a:ea typeface="IBM Plex Sans"/>
              <a:cs typeface="IBM Plex Sans"/>
              <a:sym typeface="IBM Plex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California’s GEC Initiatives</a:t>
            </a:r>
            <a:endParaRPr sz="3400"/>
          </a:p>
        </p:txBody>
      </p:sp>
      <p:sp>
        <p:nvSpPr>
          <p:cNvPr id="268" name="Google Shape;268;p4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IBM Plex Sans"/>
                <a:ea typeface="IBM Plex Sans"/>
                <a:cs typeface="IBM Plex Sans"/>
                <a:sym typeface="IBM Plex Sans"/>
              </a:rPr>
              <a:t>General Education Access and Standards:</a:t>
            </a:r>
            <a:endParaRPr sz="2500" b="1">
              <a:latin typeface="IBM Plex Sans"/>
              <a:ea typeface="IBM Plex Sans"/>
              <a:cs typeface="IBM Plex Sans"/>
              <a:sym typeface="IBM Plex Sans"/>
            </a:endParaRPr>
          </a:p>
          <a:p>
            <a:pPr marL="457200" lvl="0" indent="-381000" algn="l" rtl="0">
              <a:spcBef>
                <a:spcPts val="1600"/>
              </a:spcBef>
              <a:spcAft>
                <a:spcPts val="0"/>
              </a:spcAft>
              <a:buSzPts val="2400"/>
              <a:buChar char="●"/>
            </a:pPr>
            <a:r>
              <a:rPr lang="en"/>
              <a:t>Emphasis on access for all students. Promotes use of UDL and collaboration between educators.</a:t>
            </a:r>
            <a:endParaRPr/>
          </a:p>
          <a:p>
            <a:pPr marL="457200" lvl="0" indent="-381000" algn="l" rtl="0">
              <a:spcBef>
                <a:spcPts val="0"/>
              </a:spcBef>
              <a:spcAft>
                <a:spcPts val="0"/>
              </a:spcAft>
              <a:buSzPts val="2400"/>
              <a:buChar char="●"/>
            </a:pPr>
            <a:r>
              <a:rPr lang="en"/>
              <a:t>IEP goals aligned to grade-level standards.</a:t>
            </a:r>
            <a:endParaRPr/>
          </a:p>
          <a:p>
            <a:pPr marL="457200" lvl="0" indent="-381000" algn="l" rtl="0">
              <a:spcBef>
                <a:spcPts val="0"/>
              </a:spcBef>
              <a:spcAft>
                <a:spcPts val="0"/>
              </a:spcAft>
              <a:buSzPts val="2400"/>
              <a:buChar char="●"/>
            </a:pPr>
            <a:r>
              <a:rPr lang="en"/>
              <a:t>Common Core Standards for ELA and Math</a:t>
            </a:r>
            <a:endParaRPr/>
          </a:p>
          <a:p>
            <a:pPr marL="457200" lvl="0" indent="-381000" algn="l" rtl="0">
              <a:spcBef>
                <a:spcPts val="0"/>
              </a:spcBef>
              <a:spcAft>
                <a:spcPts val="0"/>
              </a:spcAft>
              <a:buSzPts val="2400"/>
              <a:buChar char="●"/>
            </a:pPr>
            <a:r>
              <a:rPr lang="en"/>
              <a:t>Next Generation Science Standards</a:t>
            </a:r>
            <a:endParaRPr/>
          </a:p>
          <a:p>
            <a:pPr marL="0" lvl="0" indent="0" algn="l" rtl="0">
              <a:spcBef>
                <a:spcPts val="1600"/>
              </a:spcBef>
              <a:spcAft>
                <a:spcPts val="0"/>
              </a:spcAft>
              <a:buNone/>
            </a:pPr>
            <a:r>
              <a:rPr lang="en" sz="2500" b="1">
                <a:latin typeface="IBM Plex Sans"/>
                <a:ea typeface="IBM Plex Sans"/>
                <a:cs typeface="IBM Plex Sans"/>
                <a:sym typeface="IBM Plex Sans"/>
              </a:rPr>
              <a:t>Yearly Assessments:</a:t>
            </a:r>
            <a:endParaRPr sz="2500" b="1">
              <a:latin typeface="IBM Plex Sans"/>
              <a:ea typeface="IBM Plex Sans"/>
              <a:cs typeface="IBM Plex Sans"/>
              <a:sym typeface="IBM Plex Sans"/>
            </a:endParaRPr>
          </a:p>
          <a:p>
            <a:pPr marL="457200" lvl="0" indent="-381000" algn="l" rtl="0">
              <a:spcBef>
                <a:spcPts val="1600"/>
              </a:spcBef>
              <a:spcAft>
                <a:spcPts val="0"/>
              </a:spcAft>
              <a:buSzPts val="2400"/>
              <a:buChar char="●"/>
            </a:pPr>
            <a:r>
              <a:rPr lang="en"/>
              <a:t>Smarter Balanced Assessment</a:t>
            </a:r>
            <a:endParaRPr/>
          </a:p>
          <a:p>
            <a:pPr marL="457200" lvl="0" indent="-381000" algn="l" rtl="0">
              <a:spcBef>
                <a:spcPts val="0"/>
              </a:spcBef>
              <a:spcAft>
                <a:spcPts val="0"/>
              </a:spcAft>
              <a:buSzPts val="2400"/>
              <a:buChar char="●"/>
            </a:pPr>
            <a:r>
              <a:rPr lang="en"/>
              <a:t>Alternate Assessment: California Alternate Assessment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subTitle" idx="1"/>
          </p:nvPr>
        </p:nvSpPr>
        <p:spPr>
          <a:xfrm>
            <a:off x="867475" y="1078150"/>
            <a:ext cx="7246800" cy="340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800" b="1">
                <a:solidFill>
                  <a:srgbClr val="408087"/>
                </a:solidFill>
                <a:latin typeface="IBM Plex Sans"/>
                <a:ea typeface="IBM Plex Sans"/>
                <a:cs typeface="IBM Plex Sans"/>
                <a:sym typeface="IBM Plex Sans"/>
              </a:rPr>
              <a:t>“The danger of basing educational planning solely on a team’s expectations of a student’s future life is that the vision      may be too small.”</a:t>
            </a:r>
            <a:endParaRPr sz="2800" b="1">
              <a:solidFill>
                <a:srgbClr val="408087"/>
              </a:solidFill>
              <a:latin typeface="IBM Plex Sans"/>
              <a:ea typeface="IBM Plex Sans"/>
              <a:cs typeface="IBM Plex Sans"/>
              <a:sym typeface="IBM Plex Sans"/>
            </a:endParaRPr>
          </a:p>
          <a:p>
            <a:pPr marL="0" lvl="0" indent="0" algn="ctr" rtl="0">
              <a:lnSpc>
                <a:spcPct val="150000"/>
              </a:lnSpc>
              <a:spcBef>
                <a:spcPts val="0"/>
              </a:spcBef>
              <a:spcAft>
                <a:spcPts val="0"/>
              </a:spcAft>
              <a:buClr>
                <a:schemeClr val="dk1"/>
              </a:buClr>
              <a:buSzPts val="1100"/>
              <a:buFont typeface="Arial"/>
              <a:buNone/>
            </a:pPr>
            <a:r>
              <a:rPr lang="en" sz="2800" b="1">
                <a:solidFill>
                  <a:srgbClr val="408087"/>
                </a:solidFill>
                <a:latin typeface="IBM Plex Sans"/>
                <a:ea typeface="IBM Plex Sans"/>
                <a:cs typeface="IBM Plex Sans"/>
                <a:sym typeface="IBM Plex Sans"/>
              </a:rPr>
              <a:t> -Diane Browder (2012)</a:t>
            </a:r>
            <a:endParaRPr sz="2800" b="1">
              <a:solidFill>
                <a:srgbClr val="408087"/>
              </a:solidFill>
              <a:latin typeface="IBM Plex Sans"/>
              <a:ea typeface="IBM Plex Sans"/>
              <a:cs typeface="IBM Plex Sans"/>
              <a:sym typeface="IBM Plex Sans"/>
            </a:endParaRPr>
          </a:p>
          <a:p>
            <a:pPr marL="0" lvl="0" indent="0" algn="l" rtl="0">
              <a:spcBef>
                <a:spcPts val="0"/>
              </a:spcBef>
              <a:spcAft>
                <a:spcPts val="1600"/>
              </a:spcAft>
              <a:buNone/>
            </a:pPr>
            <a:endParaRPr sz="1200" b="1">
              <a:solidFill>
                <a:schemeClr val="dk1"/>
              </a:solidFill>
              <a:highlight>
                <a:srgbClr val="FFFFFF"/>
              </a:highlight>
              <a:latin typeface="IBM Plex Sans"/>
              <a:ea typeface="IBM Plex Sans"/>
              <a:cs typeface="IBM Plex Sans"/>
              <a:sym typeface="IBM Plex Sans"/>
            </a:endParaRPr>
          </a:p>
        </p:txBody>
      </p:sp>
      <p:sp>
        <p:nvSpPr>
          <p:cNvPr id="274" name="Google Shape;274;p44"/>
          <p:cNvSpPr txBox="1"/>
          <p:nvPr/>
        </p:nvSpPr>
        <p:spPr>
          <a:xfrm>
            <a:off x="1120375" y="4837950"/>
            <a:ext cx="6993900" cy="1293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800">
                <a:solidFill>
                  <a:srgbClr val="408087"/>
                </a:solidFill>
                <a:latin typeface="IBM Plex Sans"/>
                <a:ea typeface="IBM Plex Sans"/>
                <a:cs typeface="IBM Plex Sans"/>
                <a:sym typeface="IBM Plex Sans"/>
              </a:rPr>
              <a:t>Browder, D. (2012). Finding the Balance: A response to Hunt and McDonnell. </a:t>
            </a:r>
            <a:r>
              <a:rPr lang="en" sz="1800" i="1">
                <a:solidFill>
                  <a:srgbClr val="408087"/>
                </a:solidFill>
                <a:latin typeface="IBM Plex Sans"/>
                <a:ea typeface="IBM Plex Sans"/>
                <a:cs typeface="IBM Plex Sans"/>
                <a:sym typeface="IBM Plex Sans"/>
              </a:rPr>
              <a:t>Research &amp; Practice for Persons with Severe Disabilities. 37</a:t>
            </a:r>
            <a:r>
              <a:rPr lang="en" sz="1800">
                <a:solidFill>
                  <a:srgbClr val="408087"/>
                </a:solidFill>
                <a:latin typeface="IBM Plex Sans"/>
                <a:ea typeface="IBM Plex Sans"/>
                <a:cs typeface="IBM Plex Sans"/>
                <a:sym typeface="IBM Plex Sans"/>
              </a:rPr>
              <a:t>(3). </a:t>
            </a:r>
            <a:endParaRPr sz="400">
              <a:solidFill>
                <a:srgbClr val="408087"/>
              </a:solidFill>
              <a:latin typeface="IBM Plex Sans Medium"/>
              <a:ea typeface="IBM Plex Sans Medium"/>
              <a:cs typeface="IBM Plex Sans Medium"/>
              <a:sym typeface="IBM Plex Sans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Our updated TA Process (1 of 2)</a:t>
            </a:r>
            <a:endParaRPr sz="3400"/>
          </a:p>
        </p:txBody>
      </p:sp>
      <p:sp>
        <p:nvSpPr>
          <p:cNvPr id="280" name="Google Shape;280;p45"/>
          <p:cNvSpPr txBox="1">
            <a:spLocks noGrp="1"/>
          </p:cNvSpPr>
          <p:nvPr>
            <p:ph type="body" idx="1"/>
          </p:nvPr>
        </p:nvSpPr>
        <p:spPr>
          <a:xfrm>
            <a:off x="311700" y="1536625"/>
            <a:ext cx="5415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Our new TA process is focused on determining a team’s readiness for receiving technical assistance.</a:t>
            </a:r>
            <a:endParaRPr sz="2500"/>
          </a:p>
          <a:p>
            <a:pPr marL="0" lvl="0" indent="0" algn="l" rtl="0">
              <a:spcBef>
                <a:spcPts val="1600"/>
              </a:spcBef>
              <a:spcAft>
                <a:spcPts val="1600"/>
              </a:spcAft>
              <a:buNone/>
            </a:pPr>
            <a:r>
              <a:rPr lang="en" sz="2500"/>
              <a:t>Everyone who requests technical assistance starts at foundational level and moves forward to next level if the team demonstrates readiness to actively engage in TA.</a:t>
            </a:r>
            <a:endParaRPr sz="2500"/>
          </a:p>
        </p:txBody>
      </p:sp>
      <p:pic>
        <p:nvPicPr>
          <p:cNvPr id="281" name="Google Shape;281;p45" descr="A multi-colored, three-level pyramid graphic. The base level is labeled 1: Foundational TA. The middle level is labeled 2: Targeted TA. The top level is labeled: 3 Intensive TA." title="California Deafblind Service Technical Assistance (TA) Pyramid Graph"/>
          <p:cNvPicPr preferRelativeResize="0"/>
          <p:nvPr/>
        </p:nvPicPr>
        <p:blipFill>
          <a:blip r:embed="rId3">
            <a:alphaModFix/>
          </a:blip>
          <a:stretch>
            <a:fillRect/>
          </a:stretch>
        </p:blipFill>
        <p:spPr>
          <a:xfrm>
            <a:off x="5869626" y="1449850"/>
            <a:ext cx="2759801" cy="47950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400"/>
              <a:t>Our updated TA Process (2 of 2)</a:t>
            </a:r>
            <a:endParaRPr sz="3400"/>
          </a:p>
          <a:p>
            <a:pPr marL="0" lvl="0" indent="0" algn="l" rtl="0">
              <a:spcBef>
                <a:spcPts val="0"/>
              </a:spcBef>
              <a:spcAft>
                <a:spcPts val="0"/>
              </a:spcAft>
              <a:buNone/>
            </a:pPr>
            <a:endParaRPr sz="3400"/>
          </a:p>
        </p:txBody>
      </p:sp>
      <p:sp>
        <p:nvSpPr>
          <p:cNvPr id="287" name="Google Shape;287;p4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1" i="1">
                <a:latin typeface="IBM Plex Sans"/>
                <a:ea typeface="IBM Plex Sans"/>
                <a:cs typeface="IBM Plex Sans"/>
                <a:sym typeface="IBM Plex Sans"/>
              </a:rPr>
              <a:t>Foundational (F)</a:t>
            </a:r>
            <a:r>
              <a:rPr lang="en" b="1">
                <a:latin typeface="IBM Plex Sans"/>
                <a:ea typeface="IBM Plex Sans"/>
                <a:cs typeface="IBM Plex Sans"/>
                <a:sym typeface="IBM Plex Sans"/>
              </a:rPr>
              <a:t>: </a:t>
            </a:r>
            <a:r>
              <a:rPr lang="en"/>
              <a:t>Provide CDBS and other online resources. Initial discussion with team about needs and capacities.</a:t>
            </a:r>
            <a:endParaRPr/>
          </a:p>
          <a:p>
            <a:pPr marL="457200" lvl="0" indent="-381000" algn="l" rtl="0">
              <a:spcBef>
                <a:spcPts val="600"/>
              </a:spcBef>
              <a:spcAft>
                <a:spcPts val="0"/>
              </a:spcAft>
              <a:buSzPts val="2400"/>
              <a:buChar char="●"/>
            </a:pPr>
            <a:r>
              <a:rPr lang="en" b="1" i="1">
                <a:latin typeface="IBM Plex Sans"/>
                <a:ea typeface="IBM Plex Sans"/>
                <a:cs typeface="IBM Plex Sans"/>
                <a:sym typeface="IBM Plex Sans"/>
              </a:rPr>
              <a:t>Targeted (T)</a:t>
            </a:r>
            <a:r>
              <a:rPr lang="en" b="1">
                <a:latin typeface="IBM Plex Sans"/>
                <a:ea typeface="IBM Plex Sans"/>
                <a:cs typeface="IBM Plex Sans"/>
                <a:sym typeface="IBM Plex Sans"/>
              </a:rPr>
              <a:t>: </a:t>
            </a:r>
            <a:r>
              <a:rPr lang="en"/>
              <a:t>Team demonstrates interest in learning more. Targeted training for team specific to identified needs.</a:t>
            </a:r>
            <a:endParaRPr/>
          </a:p>
          <a:p>
            <a:pPr marL="457200" lvl="0" indent="-381000" algn="l" rtl="0">
              <a:spcBef>
                <a:spcPts val="600"/>
              </a:spcBef>
              <a:spcAft>
                <a:spcPts val="600"/>
              </a:spcAft>
              <a:buSzPts val="2400"/>
              <a:buChar char="●"/>
            </a:pPr>
            <a:r>
              <a:rPr lang="en" b="1" i="1">
                <a:latin typeface="IBM Plex Sans"/>
                <a:ea typeface="IBM Plex Sans"/>
                <a:cs typeface="IBM Plex Sans"/>
                <a:sym typeface="IBM Plex Sans"/>
              </a:rPr>
              <a:t>Intensive (I)</a:t>
            </a:r>
            <a:r>
              <a:rPr lang="en" b="1">
                <a:latin typeface="IBM Plex Sans"/>
                <a:ea typeface="IBM Plex Sans"/>
                <a:cs typeface="IBM Plex Sans"/>
                <a:sym typeface="IBM Plex Sans"/>
              </a:rPr>
              <a:t>: </a:t>
            </a:r>
            <a:r>
              <a:rPr lang="en"/>
              <a:t>Team demonstrates commitment and capacity to implement specific strategies. Onsite visit with ongoing coaching and monitoring. TA plan includes action items tied to Common Measures (Communication, Access to GEC, Transition).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Challenges</a:t>
            </a:r>
            <a:endParaRPr sz="3400"/>
          </a:p>
        </p:txBody>
      </p:sp>
      <p:sp>
        <p:nvSpPr>
          <p:cNvPr id="293" name="Google Shape;293;p4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Large state with diverse student population and current credentialed teacher shortage.</a:t>
            </a:r>
            <a:endParaRPr/>
          </a:p>
          <a:p>
            <a:pPr marL="457200" lvl="0" indent="-381000" algn="l" rtl="0">
              <a:spcBef>
                <a:spcPts val="0"/>
              </a:spcBef>
              <a:spcAft>
                <a:spcPts val="0"/>
              </a:spcAft>
              <a:buSzPts val="2400"/>
              <a:buChar char="●"/>
            </a:pPr>
            <a:r>
              <a:rPr lang="en"/>
              <a:t>Curriculum selection based on program or district, not individual child’s needs.</a:t>
            </a:r>
            <a:endParaRPr/>
          </a:p>
          <a:p>
            <a:pPr marL="457200" lvl="0" indent="-381000" algn="l" rtl="0">
              <a:spcBef>
                <a:spcPts val="0"/>
              </a:spcBef>
              <a:spcAft>
                <a:spcPts val="0"/>
              </a:spcAft>
              <a:buSzPts val="2400"/>
              <a:buChar char="●"/>
            </a:pPr>
            <a:r>
              <a:rPr lang="en"/>
              <a:t>Professionals’ mindset about student’s capabilities and potential.</a:t>
            </a:r>
            <a:endParaRPr/>
          </a:p>
          <a:p>
            <a:pPr marL="457200" lvl="0" indent="-381000" algn="l" rtl="0">
              <a:spcBef>
                <a:spcPts val="0"/>
              </a:spcBef>
              <a:spcAft>
                <a:spcPts val="0"/>
              </a:spcAft>
              <a:buSzPts val="2400"/>
              <a:buChar char="●"/>
            </a:pPr>
            <a:r>
              <a:rPr lang="en"/>
              <a:t>Variability in teachers’ and service providers’ training, knowledge, and skills related to identifying meaningful access points and goals for students with extensive support needs.</a:t>
            </a:r>
            <a:endParaRPr/>
          </a:p>
          <a:p>
            <a:pPr marL="457200" lvl="0" indent="0" algn="l" rtl="0">
              <a:spcBef>
                <a:spcPts val="16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Opportunities</a:t>
            </a:r>
            <a:endParaRPr sz="3400"/>
          </a:p>
        </p:txBody>
      </p:sp>
      <p:sp>
        <p:nvSpPr>
          <p:cNvPr id="299" name="Google Shape;299;p4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Literacy trainings for professionals and families (F)</a:t>
            </a:r>
            <a:endParaRPr/>
          </a:p>
          <a:p>
            <a:pPr marL="457200" lvl="0" indent="-381000" algn="l" rtl="0">
              <a:spcBef>
                <a:spcPts val="0"/>
              </a:spcBef>
              <a:spcAft>
                <a:spcPts val="0"/>
              </a:spcAft>
              <a:buSzPts val="2400"/>
              <a:buChar char="●"/>
            </a:pPr>
            <a:r>
              <a:rPr lang="en"/>
              <a:t>CDBS staff developed and use a list of resources related to literacy and numeracy to share during TA (F)</a:t>
            </a:r>
            <a:endParaRPr/>
          </a:p>
          <a:p>
            <a:pPr marL="457200" lvl="0" indent="-381000" algn="l" rtl="0">
              <a:spcBef>
                <a:spcPts val="0"/>
              </a:spcBef>
              <a:spcAft>
                <a:spcPts val="0"/>
              </a:spcAft>
              <a:buSzPts val="2400"/>
              <a:buChar char="●"/>
            </a:pPr>
            <a:r>
              <a:rPr lang="en"/>
              <a:t>Pre-service trainings in VI, D/HH, and ESN programs (F)</a:t>
            </a:r>
            <a:endParaRPr/>
          </a:p>
          <a:p>
            <a:pPr marL="457200" lvl="0" indent="-381000" algn="l" rtl="0">
              <a:spcBef>
                <a:spcPts val="0"/>
              </a:spcBef>
              <a:spcAft>
                <a:spcPts val="0"/>
              </a:spcAft>
              <a:buSzPts val="2400"/>
              <a:buChar char="●"/>
            </a:pPr>
            <a:r>
              <a:rPr lang="en"/>
              <a:t>Consult on development of IEP goals during TA (T or I)</a:t>
            </a:r>
            <a:endParaRPr/>
          </a:p>
          <a:p>
            <a:pPr marL="457200" lvl="0" indent="-381000" algn="l" rtl="0">
              <a:spcBef>
                <a:spcPts val="0"/>
              </a:spcBef>
              <a:spcAft>
                <a:spcPts val="0"/>
              </a:spcAft>
              <a:buSzPts val="2400"/>
              <a:buChar char="●"/>
            </a:pPr>
            <a:r>
              <a:rPr lang="en"/>
              <a:t>Educators knowledge of core vocabulary and emergent literacy practices (T or I)</a:t>
            </a:r>
            <a:endParaRPr/>
          </a:p>
          <a:p>
            <a:pPr marL="457200" lvl="0" indent="-381000" algn="l" rtl="0">
              <a:spcBef>
                <a:spcPts val="0"/>
              </a:spcBef>
              <a:spcAft>
                <a:spcPts val="0"/>
              </a:spcAft>
              <a:buSzPts val="2400"/>
              <a:buChar char="●"/>
            </a:pPr>
            <a:r>
              <a:rPr lang="en"/>
              <a:t>Potential for partnering with other organizations in our state focused on GEC access (F)</a:t>
            </a:r>
            <a:endParaRPr/>
          </a:p>
          <a:p>
            <a:pPr marL="457200" lvl="0" indent="-381000" algn="l" rtl="0">
              <a:spcBef>
                <a:spcPts val="0"/>
              </a:spcBef>
              <a:spcAft>
                <a:spcPts val="0"/>
              </a:spcAft>
              <a:buSzPts val="2400"/>
              <a:buChar char="●"/>
            </a:pPr>
            <a:r>
              <a:rPr lang="en"/>
              <a:t>Teacher of the Deafblind CoP members could serve as mentors (T)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187050" y="2780000"/>
            <a:ext cx="84582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b="0">
                <a:latin typeface="Montserrat ExtraBold"/>
                <a:ea typeface="Montserrat ExtraBold"/>
                <a:cs typeface="Montserrat ExtraBold"/>
                <a:sym typeface="Montserrat ExtraBold"/>
              </a:rPr>
              <a:t>Iowa’s TA Approach</a:t>
            </a:r>
            <a:endParaRPr sz="4200" b="0">
              <a:solidFill>
                <a:srgbClr val="233142"/>
              </a:solidFill>
              <a:latin typeface="Montserrat ExtraBold"/>
              <a:ea typeface="Montserrat ExtraBold"/>
              <a:cs typeface="Montserrat ExtraBold"/>
              <a:sym typeface="Montserrat ExtraBold"/>
            </a:endParaRPr>
          </a:p>
        </p:txBody>
      </p:sp>
      <p:sp>
        <p:nvSpPr>
          <p:cNvPr id="75" name="Google Shape;75;p13"/>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a:latin typeface="IBM Plex Sans Cond SmBld"/>
                <a:ea typeface="IBM Plex Sans Cond SmBld"/>
                <a:cs typeface="IBM Plex Sans Cond SmBld"/>
                <a:sym typeface="IBM Plex Sans Condensed SemiBold"/>
              </a:rPr>
              <a:t>Katy Ring, Director, Iowa Deafblind Services</a:t>
            </a:r>
            <a:endParaRPr b="0">
              <a:solidFill>
                <a:schemeClr val="lt1"/>
              </a:solidFill>
              <a:latin typeface="IBM Plex Sans Cond SmBld"/>
              <a:ea typeface="IBM Plex Sans Cond SmBld"/>
              <a:cs typeface="IBM Plex Sans Cond SmBld"/>
              <a:sym typeface="IBM Plex Sans Condensed SemiBold"/>
            </a:endParaRPr>
          </a:p>
        </p:txBody>
      </p:sp>
      <p:pic>
        <p:nvPicPr>
          <p:cNvPr id="78" name="Google Shape;78;p13" descr="Iowa DeafBlind Project Logo"/>
          <p:cNvPicPr preferRelativeResize="0"/>
          <p:nvPr/>
        </p:nvPicPr>
        <p:blipFill>
          <a:blip r:embed="rId3">
            <a:alphaModFix/>
          </a:blip>
          <a:stretch>
            <a:fillRect/>
          </a:stretch>
        </p:blipFill>
        <p:spPr>
          <a:xfrm>
            <a:off x="2919675" y="1250300"/>
            <a:ext cx="3952350" cy="11560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Middle School Student</a:t>
            </a:r>
            <a:endParaRPr dirty="0"/>
          </a:p>
        </p:txBody>
      </p:sp>
      <p:sp>
        <p:nvSpPr>
          <p:cNvPr id="305" name="Google Shape;305;p49"/>
          <p:cNvSpPr txBox="1">
            <a:spLocks noGrp="1"/>
          </p:cNvSpPr>
          <p:nvPr>
            <p:ph type="body" idx="4294967295"/>
          </p:nvPr>
        </p:nvSpPr>
        <p:spPr>
          <a:xfrm>
            <a:off x="92000" y="1269858"/>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shared in Foundational TA:</a:t>
            </a:r>
            <a:endParaRPr/>
          </a:p>
          <a:p>
            <a:pPr marL="0" lvl="0" indent="0" algn="l" rtl="0">
              <a:spcBef>
                <a:spcPts val="1600"/>
              </a:spcBef>
              <a:spcAft>
                <a:spcPts val="1600"/>
              </a:spcAft>
              <a:buNone/>
            </a:pPr>
            <a:endParaRPr/>
          </a:p>
        </p:txBody>
      </p:sp>
      <p:graphicFrame>
        <p:nvGraphicFramePr>
          <p:cNvPr id="306" name="Google Shape;306;p49" descr="A table graphic divided into two columns lists a variety of online digital resources with their associated hyperlinks. The column on the left includes resources related to engagement in general education curriculum. The column on the right includes resources related to communication."/>
          <p:cNvGraphicFramePr/>
          <p:nvPr>
            <p:extLst>
              <p:ext uri="{D42A27DB-BD31-4B8C-83A1-F6EECF244321}">
                <p14:modId xmlns:p14="http://schemas.microsoft.com/office/powerpoint/2010/main" val="4146684788"/>
              </p:ext>
            </p:extLst>
          </p:nvPr>
        </p:nvGraphicFramePr>
        <p:xfrm>
          <a:off x="201850" y="1830200"/>
          <a:ext cx="8810925" cy="4977515"/>
        </p:xfrm>
        <a:graphic>
          <a:graphicData uri="http://schemas.openxmlformats.org/drawingml/2006/table">
            <a:tbl>
              <a:tblPr firstRow="1">
                <a:noFill/>
                <a:tableStyleId>{1043DE39-C930-4BA1-B6E4-AD9A24A4712A}</a:tableStyleId>
              </a:tblPr>
              <a:tblGrid>
                <a:gridCol w="4393725">
                  <a:extLst>
                    <a:ext uri="{9D8B030D-6E8A-4147-A177-3AD203B41FA5}">
                      <a16:colId xmlns:a16="http://schemas.microsoft.com/office/drawing/2014/main" val="20000"/>
                    </a:ext>
                  </a:extLst>
                </a:gridCol>
                <a:gridCol w="4417200">
                  <a:extLst>
                    <a:ext uri="{9D8B030D-6E8A-4147-A177-3AD203B41FA5}">
                      <a16:colId xmlns:a16="http://schemas.microsoft.com/office/drawing/2014/main" val="20001"/>
                    </a:ext>
                  </a:extLst>
                </a:gridCol>
              </a:tblGrid>
              <a:tr h="308050">
                <a:tc>
                  <a:txBody>
                    <a:bodyPr/>
                    <a:lstStyle/>
                    <a:p>
                      <a:pPr marL="0" lvl="0" indent="0" algn="l" rtl="0">
                        <a:spcBef>
                          <a:spcPts val="0"/>
                        </a:spcBef>
                        <a:spcAft>
                          <a:spcPts val="0"/>
                        </a:spcAft>
                        <a:buNone/>
                      </a:pPr>
                      <a:r>
                        <a:rPr lang="en" sz="1500" b="1">
                          <a:latin typeface="IBM Plex Sans"/>
                          <a:ea typeface="IBM Plex Sans"/>
                          <a:cs typeface="IBM Plex Sans"/>
                          <a:sym typeface="IBM Plex Sans"/>
                        </a:rPr>
                        <a:t>Engagement in GEC Curriculum</a:t>
                      </a:r>
                      <a:endParaRPr sz="1500" b="1">
                        <a:latin typeface="IBM Plex Sans"/>
                        <a:ea typeface="IBM Plex Sans"/>
                        <a:cs typeface="IBM Plex Sans"/>
                        <a:sym typeface="IBM Plex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b="1" dirty="0">
                          <a:latin typeface="IBM Plex Sans"/>
                          <a:ea typeface="IBM Plex Sans"/>
                          <a:cs typeface="IBM Plex Sans"/>
                          <a:sym typeface="IBM Plex Sans"/>
                        </a:rPr>
                        <a:t>Communication</a:t>
                      </a:r>
                      <a:endParaRPr sz="1500" b="1" dirty="0">
                        <a:latin typeface="IBM Plex Sans"/>
                        <a:ea typeface="IBM Plex Sans"/>
                        <a:cs typeface="IBM Plex Sans"/>
                        <a:sym typeface="IBM Plex Sa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110550">
                <a:tc>
                  <a:txBody>
                    <a:bodyPr/>
                    <a:lstStyle/>
                    <a:p>
                      <a:pPr marL="0" lvl="0" indent="0" algn="l" rtl="0">
                        <a:lnSpc>
                          <a:spcPct val="115000"/>
                        </a:lnSpc>
                        <a:spcBef>
                          <a:spcPts val="1200"/>
                        </a:spcBef>
                        <a:spcAft>
                          <a:spcPts val="0"/>
                        </a:spcAft>
                        <a:buClr>
                          <a:schemeClr val="dk1"/>
                        </a:buClr>
                        <a:buSzPts val="1100"/>
                        <a:buFont typeface="Arial"/>
                        <a:buNone/>
                      </a:pPr>
                      <a:r>
                        <a:rPr lang="en" sz="1500">
                          <a:latin typeface="IBM Plex Sans Medium"/>
                          <a:ea typeface="IBM Plex Sans Medium"/>
                          <a:cs typeface="IBM Plex Sans Medium"/>
                          <a:sym typeface="IBM Plex Sans Medium"/>
                        </a:rPr>
                        <a:t>Learning Environment: Practice Guide: </a:t>
                      </a:r>
                      <a:r>
                        <a:rPr lang="en" sz="1500" u="sng">
                          <a:solidFill>
                            <a:schemeClr val="hlink"/>
                          </a:solidFill>
                          <a:latin typeface="IBM Plex Sans Medium"/>
                          <a:ea typeface="IBM Plex Sans Medium"/>
                          <a:cs typeface="IBM Plex Sans Medium"/>
                          <a:sym typeface="IBM Plex Sans Medium"/>
                          <a:hlinkClick r:id="rId3"/>
                        </a:rPr>
                        <a:t>Preparing the Learning Environment</a:t>
                      </a:r>
                      <a:endParaRPr sz="1500">
                        <a:latin typeface="IBM Plex Sans Medium"/>
                        <a:ea typeface="IBM Plex Sans Medium"/>
                        <a:cs typeface="IBM Plex Sans Medium"/>
                        <a:sym typeface="IBM Plex Sans Medium"/>
                      </a:endParaRPr>
                    </a:p>
                    <a:p>
                      <a:pPr marL="0" lvl="0" indent="0" algn="l" rtl="0">
                        <a:lnSpc>
                          <a:spcPct val="115000"/>
                        </a:lnSpc>
                        <a:spcBef>
                          <a:spcPts val="1200"/>
                        </a:spcBef>
                        <a:spcAft>
                          <a:spcPts val="0"/>
                        </a:spcAft>
                        <a:buClr>
                          <a:schemeClr val="dk1"/>
                        </a:buClr>
                        <a:buSzPts val="1100"/>
                        <a:buFont typeface="Arial"/>
                        <a:buNone/>
                      </a:pPr>
                      <a:r>
                        <a:rPr lang="en" sz="1500">
                          <a:latin typeface="IBM Plex Sans Medium"/>
                          <a:ea typeface="IBM Plex Sans Medium"/>
                          <a:cs typeface="IBM Plex Sans Medium"/>
                          <a:sym typeface="IBM Plex Sans Medium"/>
                        </a:rPr>
                        <a:t>Establish clear routines: CDBS Article: </a:t>
                      </a:r>
                      <a:r>
                        <a:rPr lang="en" sz="1500" u="sng">
                          <a:solidFill>
                            <a:schemeClr val="hlink"/>
                          </a:solidFill>
                          <a:latin typeface="IBM Plex Sans Medium"/>
                          <a:ea typeface="IBM Plex Sans Medium"/>
                          <a:cs typeface="IBM Plex Sans Medium"/>
                          <a:sym typeface="IBM Plex Sans Medium"/>
                          <a:hlinkClick r:id="rId4"/>
                        </a:rPr>
                        <a:t>Routine-based Learning</a:t>
                      </a:r>
                      <a:endParaRPr sz="1500">
                        <a:latin typeface="IBM Plex Sans Medium"/>
                        <a:ea typeface="IBM Plex Sans Medium"/>
                        <a:cs typeface="IBM Plex Sans Medium"/>
                        <a:sym typeface="IBM Plex Sans Medium"/>
                      </a:endParaRPr>
                    </a:p>
                    <a:p>
                      <a:pPr marL="0" lvl="0" indent="0" algn="l" rtl="0">
                        <a:lnSpc>
                          <a:spcPct val="115000"/>
                        </a:lnSpc>
                        <a:spcBef>
                          <a:spcPts val="1200"/>
                        </a:spcBef>
                        <a:spcAft>
                          <a:spcPts val="0"/>
                        </a:spcAft>
                        <a:buClr>
                          <a:schemeClr val="dk1"/>
                        </a:buClr>
                        <a:buSzPts val="1100"/>
                        <a:buFont typeface="Arial"/>
                        <a:buNone/>
                      </a:pPr>
                      <a:r>
                        <a:rPr lang="en" sz="1500">
                          <a:latin typeface="IBM Plex Sans Medium"/>
                          <a:ea typeface="IBM Plex Sans Medium"/>
                          <a:cs typeface="IBM Plex Sans Medium"/>
                          <a:sym typeface="IBM Plex Sans Medium"/>
                        </a:rPr>
                        <a:t>Deafblind Learning Modules: </a:t>
                      </a:r>
                      <a:r>
                        <a:rPr lang="en" sz="1500" u="sng">
                          <a:solidFill>
                            <a:schemeClr val="hlink"/>
                          </a:solidFill>
                          <a:latin typeface="IBM Plex Sans Medium"/>
                          <a:ea typeface="IBM Plex Sans Medium"/>
                          <a:cs typeface="IBM Plex Sans Medium"/>
                          <a:sym typeface="IBM Plex Sans Medium"/>
                          <a:hlinkClick r:id="rId5"/>
                        </a:rPr>
                        <a:t>Routines for Participation and Learning</a:t>
                      </a:r>
                      <a:r>
                        <a:rPr lang="en" sz="1500">
                          <a:latin typeface="IBM Plex Sans Medium"/>
                          <a:ea typeface="IBM Plex Sans Medium"/>
                          <a:cs typeface="IBM Plex Sans Medium"/>
                          <a:sym typeface="IBM Plex Sans Medium"/>
                        </a:rPr>
                        <a:t>, </a:t>
                      </a:r>
                      <a:r>
                        <a:rPr lang="en" sz="1500" u="sng">
                          <a:solidFill>
                            <a:schemeClr val="hlink"/>
                          </a:solidFill>
                          <a:latin typeface="IBM Plex Sans Medium"/>
                          <a:ea typeface="IBM Plex Sans Medium"/>
                          <a:cs typeface="IBM Plex Sans Medium"/>
                          <a:sym typeface="IBM Plex Sans Medium"/>
                          <a:hlinkClick r:id="rId6"/>
                        </a:rPr>
                        <a:t>Calendars</a:t>
                      </a:r>
                      <a:r>
                        <a:rPr lang="en" sz="1500">
                          <a:latin typeface="IBM Plex Sans Medium"/>
                          <a:ea typeface="IBM Plex Sans Medium"/>
                          <a:cs typeface="IBM Plex Sans Medium"/>
                          <a:sym typeface="IBM Plex Sans Medium"/>
                        </a:rPr>
                        <a:t> (this is also an important communication resource)</a:t>
                      </a:r>
                      <a:endParaRPr sz="1500">
                        <a:latin typeface="IBM Plex Sans Medium"/>
                        <a:ea typeface="IBM Plex Sans Medium"/>
                        <a:cs typeface="IBM Plex Sans Medium"/>
                        <a:sym typeface="IBM Plex Sans Medium"/>
                      </a:endParaRPr>
                    </a:p>
                    <a:p>
                      <a:pPr marL="0" lvl="0" indent="0" algn="l" rtl="0">
                        <a:lnSpc>
                          <a:spcPct val="115000"/>
                        </a:lnSpc>
                        <a:spcBef>
                          <a:spcPts val="1200"/>
                        </a:spcBef>
                        <a:spcAft>
                          <a:spcPts val="1200"/>
                        </a:spcAft>
                        <a:buClr>
                          <a:schemeClr val="dk1"/>
                        </a:buClr>
                        <a:buSzPts val="1100"/>
                        <a:buFont typeface="Arial"/>
                        <a:buNone/>
                      </a:pPr>
                      <a:r>
                        <a:rPr lang="en" sz="1500">
                          <a:latin typeface="IBM Plex Sans Medium"/>
                          <a:ea typeface="IBM Plex Sans Medium"/>
                          <a:cs typeface="IBM Plex Sans Medium"/>
                          <a:sym typeface="IBM Plex Sans Medium"/>
                        </a:rPr>
                        <a:t>Curricular activities ideas: </a:t>
                      </a:r>
                      <a:r>
                        <a:rPr lang="en" sz="1500" u="sng">
                          <a:solidFill>
                            <a:schemeClr val="hlink"/>
                          </a:solidFill>
                          <a:latin typeface="IBM Plex Sans Medium"/>
                          <a:ea typeface="IBM Plex Sans Medium"/>
                          <a:cs typeface="IBM Plex Sans Medium"/>
                          <a:sym typeface="IBM Plex Sans Medium"/>
                          <a:hlinkClick r:id="rId7"/>
                        </a:rPr>
                        <a:t>Paths to Literacy</a:t>
                      </a:r>
                      <a:r>
                        <a:rPr lang="en" sz="1500">
                          <a:latin typeface="IBM Plex Sans Medium"/>
                          <a:ea typeface="IBM Plex Sans Medium"/>
                          <a:cs typeface="IBM Plex Sans Medium"/>
                          <a:sym typeface="IBM Plex Sans Medium"/>
                        </a:rPr>
                        <a:t> is website with lots of suggested activities for students with emerging communication and literacy skills. Detailed and includes photos and examples. Specific sections to consider for MM: · Emergent Literacy · Multiple Disabilities · Tactile Math Ideas</a:t>
                      </a:r>
                      <a:endParaRPr sz="1500">
                        <a:latin typeface="IBM Plex Sans Medium"/>
                        <a:ea typeface="IBM Plex Sans Medium"/>
                        <a:cs typeface="IBM Plex Sans Medium"/>
                        <a:sym typeface="IBM Plex Sans Medium"/>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15000"/>
                        </a:lnSpc>
                        <a:spcBef>
                          <a:spcPts val="1200"/>
                        </a:spcBef>
                        <a:spcAft>
                          <a:spcPts val="0"/>
                        </a:spcAft>
                        <a:buClr>
                          <a:schemeClr val="dk1"/>
                        </a:buClr>
                        <a:buSzPts val="1100"/>
                        <a:buFont typeface="Arial"/>
                        <a:buNone/>
                      </a:pPr>
                      <a:r>
                        <a:rPr lang="en" sz="1500" dirty="0">
                          <a:latin typeface="IBM Plex Sans Medium"/>
                          <a:ea typeface="IBM Plex Sans Medium"/>
                          <a:cs typeface="IBM Plex Sans Medium"/>
                          <a:sym typeface="IBM Plex Sans Medium"/>
                        </a:rPr>
                        <a:t>Communication Skills Assessment: </a:t>
                      </a:r>
                      <a:r>
                        <a:rPr lang="en" sz="1500" u="sng" dirty="0">
                          <a:solidFill>
                            <a:schemeClr val="hlink"/>
                          </a:solidFill>
                          <a:latin typeface="IBM Plex Sans Medium"/>
                          <a:ea typeface="IBM Plex Sans Medium"/>
                          <a:cs typeface="IBM Plex Sans Medium"/>
                          <a:sym typeface="IBM Plex Sans Medium"/>
                          <a:hlinkClick r:id="rId8"/>
                        </a:rPr>
                        <a:t>Communication Matrix:</a:t>
                      </a:r>
                      <a:r>
                        <a:rPr lang="en" sz="1500" dirty="0">
                          <a:latin typeface="IBM Plex Sans Medium"/>
                          <a:ea typeface="IBM Plex Sans Medium"/>
                          <a:cs typeface="IBM Plex Sans Medium"/>
                          <a:sym typeface="IBM Plex Sans Medium"/>
                        </a:rPr>
                        <a:t> The Communication Matrix is a free assessment tool to help families and professionals easily understand the communication status, progress, and unique needs of anyone functioning at the early stages of communication or using forms of communication other than speaking or writing.</a:t>
                      </a:r>
                      <a:endParaRPr sz="1500" dirty="0">
                        <a:latin typeface="IBM Plex Sans Medium"/>
                        <a:ea typeface="IBM Plex Sans Medium"/>
                        <a:cs typeface="IBM Plex Sans Medium"/>
                        <a:sym typeface="IBM Plex Sans Medium"/>
                      </a:endParaRPr>
                    </a:p>
                    <a:p>
                      <a:pPr marL="0" lvl="0" indent="0" algn="l" rtl="0">
                        <a:lnSpc>
                          <a:spcPct val="115000"/>
                        </a:lnSpc>
                        <a:spcBef>
                          <a:spcPts val="1200"/>
                        </a:spcBef>
                        <a:spcAft>
                          <a:spcPts val="0"/>
                        </a:spcAft>
                        <a:buClr>
                          <a:schemeClr val="dk1"/>
                        </a:buClr>
                        <a:buSzPts val="1100"/>
                        <a:buFont typeface="Arial"/>
                        <a:buNone/>
                      </a:pPr>
                      <a:r>
                        <a:rPr lang="en" sz="1500" dirty="0">
                          <a:latin typeface="IBM Plex Sans Medium"/>
                          <a:ea typeface="IBM Plex Sans Medium"/>
                          <a:cs typeface="IBM Plex Sans Medium"/>
                          <a:sym typeface="IBM Plex Sans Medium"/>
                        </a:rPr>
                        <a:t>Fact Sheet: </a:t>
                      </a:r>
                      <a:r>
                        <a:rPr lang="en" sz="1500" u="sng" dirty="0">
                          <a:solidFill>
                            <a:schemeClr val="hlink"/>
                          </a:solidFill>
                          <a:latin typeface="IBM Plex Sans Medium"/>
                          <a:ea typeface="IBM Plex Sans Medium"/>
                          <a:cs typeface="IBM Plex Sans Medium"/>
                          <a:sym typeface="IBM Plex Sans Medium"/>
                          <a:hlinkClick r:id="rId9"/>
                        </a:rPr>
                        <a:t>Object Communication: </a:t>
                      </a:r>
                      <a:r>
                        <a:rPr lang="en" sz="1500" dirty="0">
                          <a:latin typeface="IBM Plex Sans Medium"/>
                          <a:ea typeface="IBM Plex Sans Medium"/>
                          <a:cs typeface="IBM Plex Sans Medium"/>
                          <a:sym typeface="IBM Plex Sans Medium"/>
                        </a:rPr>
                        <a:t>This fact sheet describes why and how to use objects in everyday routines to help your child develop language and concepts about the world.</a:t>
                      </a:r>
                      <a:endParaRPr sz="1500" dirty="0">
                        <a:latin typeface="IBM Plex Sans Medium"/>
                        <a:ea typeface="IBM Plex Sans Medium"/>
                        <a:cs typeface="IBM Plex Sans Medium"/>
                        <a:sym typeface="IBM Plex Sans Medium"/>
                      </a:endParaRPr>
                    </a:p>
                    <a:p>
                      <a:pPr marL="0" lvl="0" indent="0" algn="l" rtl="0">
                        <a:lnSpc>
                          <a:spcPct val="115000"/>
                        </a:lnSpc>
                        <a:spcBef>
                          <a:spcPts val="1200"/>
                        </a:spcBef>
                        <a:spcAft>
                          <a:spcPts val="0"/>
                        </a:spcAft>
                        <a:buClr>
                          <a:schemeClr val="dk1"/>
                        </a:buClr>
                        <a:buSzPts val="1100"/>
                        <a:buFont typeface="Arial"/>
                        <a:buNone/>
                      </a:pPr>
                      <a:r>
                        <a:rPr lang="en" sz="1500" dirty="0">
                          <a:latin typeface="IBM Plex Sans Medium"/>
                          <a:ea typeface="IBM Plex Sans Medium"/>
                          <a:cs typeface="IBM Plex Sans Medium"/>
                          <a:sym typeface="IBM Plex Sans Medium"/>
                        </a:rPr>
                        <a:t>Fact Sheet: </a:t>
                      </a:r>
                      <a:r>
                        <a:rPr lang="en" sz="1500" u="sng" dirty="0">
                          <a:solidFill>
                            <a:schemeClr val="hlink"/>
                          </a:solidFill>
                          <a:latin typeface="IBM Plex Sans Medium"/>
                          <a:ea typeface="IBM Plex Sans Medium"/>
                          <a:cs typeface="IBM Plex Sans Medium"/>
                          <a:sym typeface="IBM Plex Sans Medium"/>
                          <a:hlinkClick r:id="rId10"/>
                        </a:rPr>
                        <a:t>Using Cues to Enhance Communication</a:t>
                      </a:r>
                      <a:endParaRPr sz="1500" dirty="0">
                        <a:latin typeface="IBM Plex Sans Medium"/>
                        <a:ea typeface="IBM Plex Sans Medium"/>
                        <a:cs typeface="IBM Plex Sans Medium"/>
                        <a:sym typeface="IBM Plex Sans Medium"/>
                      </a:endParaRPr>
                    </a:p>
                    <a:p>
                      <a:pPr marL="0" lvl="0" indent="0" algn="l" rtl="0">
                        <a:lnSpc>
                          <a:spcPct val="115000"/>
                        </a:lnSpc>
                        <a:spcBef>
                          <a:spcPts val="1200"/>
                        </a:spcBef>
                        <a:spcAft>
                          <a:spcPts val="1200"/>
                        </a:spcAft>
                        <a:buClr>
                          <a:schemeClr val="dk1"/>
                        </a:buClr>
                        <a:buSzPts val="1100"/>
                        <a:buFont typeface="Arial"/>
                        <a:buNone/>
                      </a:pPr>
                      <a:r>
                        <a:rPr lang="en" sz="1500" dirty="0">
                          <a:latin typeface="IBM Plex Sans Medium"/>
                          <a:ea typeface="IBM Plex Sans Medium"/>
                          <a:cs typeface="IBM Plex Sans Medium"/>
                          <a:sym typeface="IBM Plex Sans Medium"/>
                        </a:rPr>
                        <a:t>Fact Sheet: </a:t>
                      </a:r>
                      <a:r>
                        <a:rPr lang="en" sz="1500" u="sng" dirty="0">
                          <a:solidFill>
                            <a:schemeClr val="hlink"/>
                          </a:solidFill>
                          <a:latin typeface="IBM Plex Sans Medium"/>
                          <a:ea typeface="IBM Plex Sans Medium"/>
                          <a:cs typeface="IBM Plex Sans Medium"/>
                          <a:sym typeface="IBM Plex Sans Medium"/>
                          <a:hlinkClick r:id="rId11"/>
                        </a:rPr>
                        <a:t>Creating a need to communicate</a:t>
                      </a:r>
                      <a:endParaRPr sz="1500" dirty="0">
                        <a:latin typeface="IBM Plex Sans Medium"/>
                        <a:ea typeface="IBM Plex Sans Medium"/>
                        <a:cs typeface="IBM Plex Sans Medium"/>
                        <a:sym typeface="IBM Plex Sans Medium"/>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Example: Elementary-aged student goals</a:t>
            </a:r>
            <a:endParaRPr sz="2800"/>
          </a:p>
        </p:txBody>
      </p:sp>
      <p:sp>
        <p:nvSpPr>
          <p:cNvPr id="312" name="Google Shape;312;p5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To encourage visual or tactile interest and with an adapted book with a clear repeated line or chorus, A. will independently activate a switch to participate in a shared reading experience by completing the repeated line at least one time during the activity. </a:t>
            </a:r>
            <a:endParaRPr sz="2100"/>
          </a:p>
          <a:p>
            <a:pPr marL="457200" lvl="0" indent="-361950" algn="l" rtl="0">
              <a:spcBef>
                <a:spcPts val="1000"/>
              </a:spcBef>
              <a:spcAft>
                <a:spcPts val="1600"/>
              </a:spcAft>
              <a:buSzPts val="2100"/>
              <a:buChar char="●"/>
            </a:pPr>
            <a:r>
              <a:rPr lang="en" sz="2100"/>
              <a:t>Given an anticipation calendar of tactile objects paired with spoken language and a touch cue or sign in her visual field, A. will indicate readiness for beginning the next activity by facial expression (smile, open mouth, etc.) or body movement for at least 6 transitions during a school day, on 3 out of 4 days. </a:t>
            </a:r>
            <a:endParaRPr sz="2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1"/>
          <p:cNvSpPr txBox="1">
            <a:spLocks noGrp="1"/>
          </p:cNvSpPr>
          <p:nvPr>
            <p:ph type="title"/>
          </p:nvPr>
        </p:nvSpPr>
        <p:spPr>
          <a:xfrm>
            <a:off x="248925" y="27951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800"/>
              <a:t>Example: High School student IEP goal (1 of 2)</a:t>
            </a:r>
            <a:endParaRPr sz="3000"/>
          </a:p>
        </p:txBody>
      </p:sp>
      <p:sp>
        <p:nvSpPr>
          <p:cNvPr id="318" name="Google Shape;318;p5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233142"/>
                </a:solidFill>
                <a:highlight>
                  <a:schemeClr val="lt1"/>
                </a:highlight>
              </a:rPr>
              <a:t>CCSS: </a:t>
            </a:r>
            <a:r>
              <a:rPr lang="en" sz="2100">
                <a:solidFill>
                  <a:srgbClr val="233142"/>
                </a:solidFill>
              </a:rPr>
              <a:t>11-12.RI.2 Determine two or more central ideas of a text and analyze their development over the course of the text, including how they interact and build on one another to provide a complex analysis; provide an objective summary of the text. </a:t>
            </a:r>
            <a:endParaRPr sz="2100">
              <a:solidFill>
                <a:srgbClr val="233142"/>
              </a:solidFill>
            </a:endParaRPr>
          </a:p>
          <a:p>
            <a:pPr marL="0" lvl="0" indent="0" algn="l" rtl="0">
              <a:spcBef>
                <a:spcPts val="0"/>
              </a:spcBef>
              <a:spcAft>
                <a:spcPts val="0"/>
              </a:spcAft>
              <a:buNone/>
            </a:pPr>
            <a:endParaRPr sz="2100">
              <a:solidFill>
                <a:srgbClr val="233142"/>
              </a:solidFill>
            </a:endParaRPr>
          </a:p>
          <a:p>
            <a:pPr marL="0" lvl="0" indent="0" algn="l" rtl="0">
              <a:spcBef>
                <a:spcPts val="0"/>
              </a:spcBef>
              <a:spcAft>
                <a:spcPts val="0"/>
              </a:spcAft>
              <a:buNone/>
            </a:pPr>
            <a:r>
              <a:rPr lang="en" sz="2100">
                <a:solidFill>
                  <a:srgbClr val="233142"/>
                </a:solidFill>
              </a:rPr>
              <a:t>Essential understanding:  Identify the central idea or key detail of a text.</a:t>
            </a:r>
            <a:endParaRPr sz="2200">
              <a:solidFill>
                <a:srgbClr val="233142"/>
              </a:solidFill>
              <a:highlight>
                <a:srgbClr val="FFFFFF"/>
              </a:highlight>
            </a:endParaRPr>
          </a:p>
          <a:p>
            <a:pPr marL="0" lvl="0" indent="0" algn="l" rtl="0">
              <a:spcBef>
                <a:spcPts val="0"/>
              </a:spcBef>
              <a:spcAft>
                <a:spcPts val="0"/>
              </a:spcAft>
              <a:buNone/>
            </a:pPr>
            <a:endParaRPr sz="2200">
              <a:highlight>
                <a:srgbClr val="FFFFFF"/>
              </a:highlight>
            </a:endParaRPr>
          </a:p>
          <a:p>
            <a:pPr marL="0" lvl="0" indent="0" algn="l" rtl="0">
              <a:spcBef>
                <a:spcPts val="0"/>
              </a:spcBef>
              <a:spcAft>
                <a:spcPts val="0"/>
              </a:spcAft>
              <a:buNone/>
            </a:pPr>
            <a:r>
              <a:rPr lang="en" sz="2200">
                <a:highlight>
                  <a:srgbClr val="FFFFFF"/>
                </a:highlight>
              </a:rPr>
              <a:t>Goal: K. will increase literacy skills by touching 1 tactile object relating to a text or chapter being read when prompted with 1 body/touch cues and 1 verbal cues in 3 of 3 opportunities.</a:t>
            </a:r>
            <a:endParaRPr sz="2200">
              <a:highlight>
                <a:srgbClr val="FFFFFF"/>
              </a:highlight>
            </a:endParaRPr>
          </a:p>
          <a:p>
            <a:pPr marL="0" lvl="0" indent="0" algn="l" rtl="0">
              <a:spcBef>
                <a:spcPts val="0"/>
              </a:spcBef>
              <a:spcAft>
                <a:spcPts val="0"/>
              </a:spcAft>
              <a:buNone/>
            </a:pPr>
            <a:endParaRPr sz="2200">
              <a:highlight>
                <a:srgbClr val="FFFFFF"/>
              </a:highlight>
            </a:endParaRPr>
          </a:p>
          <a:p>
            <a:pPr marL="0" lvl="0" indent="0" algn="l" rtl="0">
              <a:spcBef>
                <a:spcPts val="0"/>
              </a:spcBef>
              <a:spcAft>
                <a:spcPts val="0"/>
              </a:spcAft>
              <a:buNone/>
            </a:pPr>
            <a:endParaRPr sz="2100" b="1">
              <a:solidFill>
                <a:schemeClr val="dk1"/>
              </a:solidFill>
              <a:latin typeface="IBM Plex Sans"/>
              <a:ea typeface="IBM Plex Sans"/>
              <a:cs typeface="IBM Plex Sans"/>
              <a:sym typeface="IBM Plex Sans"/>
            </a:endParaRPr>
          </a:p>
          <a:p>
            <a:pPr marL="0" lvl="0" indent="0" algn="l" rtl="0">
              <a:spcBef>
                <a:spcPts val="0"/>
              </a:spcBef>
              <a:spcAft>
                <a:spcPts val="1600"/>
              </a:spcAft>
              <a:buNone/>
            </a:pPr>
            <a:endParaRPr sz="2000" b="1">
              <a:latin typeface="IBM Plex Sans"/>
              <a:ea typeface="IBM Plex Sans"/>
              <a:cs typeface="IBM Plex Sans"/>
              <a:sym typeface="IBM Plex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311700" y="24811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Example: High School student IEP goal (2 of 2)</a:t>
            </a:r>
            <a:endParaRPr/>
          </a:p>
        </p:txBody>
      </p:sp>
      <p:sp>
        <p:nvSpPr>
          <p:cNvPr id="324" name="Google Shape;324;p5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233142"/>
                </a:solidFill>
              </a:rPr>
              <a:t>CCSS: 11-12.L.3 Apply knowledge of language to understand how language functions in different contexts, to make effective choices for meaning or style, and to comprehend more fully when reading or listening.</a:t>
            </a:r>
            <a:endParaRPr sz="2200">
              <a:solidFill>
                <a:srgbClr val="233142"/>
              </a:solidFill>
            </a:endParaRPr>
          </a:p>
          <a:p>
            <a:pPr marL="0" lvl="0" indent="0" algn="l" rtl="0">
              <a:spcBef>
                <a:spcPts val="0"/>
              </a:spcBef>
              <a:spcAft>
                <a:spcPts val="0"/>
              </a:spcAft>
              <a:buNone/>
            </a:pPr>
            <a:endParaRPr sz="2200">
              <a:solidFill>
                <a:srgbClr val="233142"/>
              </a:solidFill>
            </a:endParaRPr>
          </a:p>
          <a:p>
            <a:pPr marL="0" lvl="0" indent="0" algn="l" rtl="0">
              <a:spcBef>
                <a:spcPts val="0"/>
              </a:spcBef>
              <a:spcAft>
                <a:spcPts val="0"/>
              </a:spcAft>
              <a:buNone/>
            </a:pPr>
            <a:r>
              <a:rPr lang="en" sz="2200">
                <a:solidFill>
                  <a:srgbClr val="233142"/>
                </a:solidFill>
              </a:rPr>
              <a:t>Essential understanding: Use a range of vocabulary to convey ideas and opinions.</a:t>
            </a:r>
            <a:endParaRPr sz="2200">
              <a:solidFill>
                <a:srgbClr val="233142"/>
              </a:solidFill>
            </a:endParaRPr>
          </a:p>
          <a:p>
            <a:pPr marL="45720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highlight>
                  <a:schemeClr val="lt1"/>
                </a:highlight>
              </a:rPr>
              <a:t>Given hand under hand support, after listening to an adapted grade-level text, K. will answer six (6) questions with two-choice options relating to the topic using core words cards LIKE or NOT with 80% accuracy.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Tracking Intensive TA Goals</a:t>
            </a:r>
            <a:endParaRPr/>
          </a:p>
        </p:txBody>
      </p:sp>
      <p:sp>
        <p:nvSpPr>
          <p:cNvPr id="330" name="Google Shape;330;p5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Developed and recently started using an Intensive TA Planning Form (pilot study phase).</a:t>
            </a:r>
            <a:endParaRPr sz="2600"/>
          </a:p>
          <a:p>
            <a:pPr marL="0" lvl="0" indent="0" algn="l" rtl="0">
              <a:spcBef>
                <a:spcPts val="1600"/>
              </a:spcBef>
              <a:spcAft>
                <a:spcPts val="0"/>
              </a:spcAft>
              <a:buNone/>
            </a:pPr>
            <a:endParaRPr sz="2600"/>
          </a:p>
          <a:p>
            <a:pPr marL="0" lvl="0" indent="0" algn="l" rtl="0">
              <a:spcBef>
                <a:spcPts val="1600"/>
              </a:spcBef>
              <a:spcAft>
                <a:spcPts val="0"/>
              </a:spcAft>
              <a:buNone/>
            </a:pPr>
            <a:r>
              <a:rPr lang="en" sz="2600"/>
              <a:t>Big thank you to NYDBC for sharing this helpful example.</a:t>
            </a:r>
            <a:endParaRPr sz="2600"/>
          </a:p>
          <a:p>
            <a:pPr marL="0" lvl="0" indent="0" algn="l" rtl="0">
              <a:spcBef>
                <a:spcPts val="1600"/>
              </a:spcBef>
              <a:spcAft>
                <a:spcPts val="1600"/>
              </a:spcAft>
              <a:buNone/>
            </a:pPr>
            <a:r>
              <a:rPr lang="en" sz="2600"/>
              <a:t>Sample form is in the Basecamp Folder. </a:t>
            </a:r>
            <a:endParaRPr sz="2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36" name="Google Shape;336;p5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Char char="●"/>
            </a:pPr>
            <a:r>
              <a:rPr lang="en" sz="2100" i="1"/>
              <a:t>The Common Core: Supporting Students with Disabilities—What Educators Need to Do.</a:t>
            </a:r>
            <a:r>
              <a:rPr lang="en" sz="2100"/>
              <a:t> (n.d.). CA Department of Education. </a:t>
            </a:r>
            <a:r>
              <a:rPr lang="en" sz="2100" u="sng">
                <a:solidFill>
                  <a:schemeClr val="accent5"/>
                </a:solidFill>
                <a:hlinkClick r:id="rId3">
                  <a:extLst>
                    <a:ext uri="{A12FA001-AC4F-418D-AE19-62706E023703}">
                      <ahyp:hlinkClr xmlns:ahyp="http://schemas.microsoft.com/office/drawing/2018/hyperlinkcolor" val="tx"/>
                    </a:ext>
                  </a:extLst>
                </a:hlinkClick>
              </a:rPr>
              <a:t>https://www.cde.ca.gov/sp/se/cc/swd-commoncore-educators.asp</a:t>
            </a:r>
            <a:r>
              <a:rPr lang="en" sz="2100"/>
              <a:t> </a:t>
            </a:r>
            <a:endParaRPr sz="2100"/>
          </a:p>
          <a:p>
            <a:pPr marL="457200" lvl="0" indent="-361950" algn="l" rtl="0">
              <a:lnSpc>
                <a:spcPct val="115000"/>
              </a:lnSpc>
              <a:spcBef>
                <a:spcPts val="0"/>
              </a:spcBef>
              <a:spcAft>
                <a:spcPts val="0"/>
              </a:spcAft>
              <a:buSzPts val="2100"/>
              <a:buChar char="●"/>
            </a:pPr>
            <a:r>
              <a:rPr lang="en" sz="2100"/>
              <a:t>Browder, D. (2012). Finding the Balance: A response to Hunt and McDonnell. </a:t>
            </a:r>
            <a:r>
              <a:rPr lang="en" sz="2100" i="1"/>
              <a:t>Research &amp; Practice for Persons with Severe Disabilities. 37</a:t>
            </a:r>
            <a:r>
              <a:rPr lang="en" sz="2100"/>
              <a:t>(3). </a:t>
            </a:r>
            <a:endParaRPr sz="2100"/>
          </a:p>
          <a:p>
            <a:pPr marL="457200" lvl="0" indent="-361950" algn="l" rtl="0">
              <a:lnSpc>
                <a:spcPct val="115000"/>
              </a:lnSpc>
              <a:spcBef>
                <a:spcPts val="0"/>
              </a:spcBef>
              <a:spcAft>
                <a:spcPts val="0"/>
              </a:spcAft>
              <a:buSzPts val="2100"/>
              <a:buChar char="●"/>
            </a:pPr>
            <a:r>
              <a:rPr lang="en" sz="2100"/>
              <a:t>Hunt, P., McDonnell, J., &amp; Crockett, M. A. (2012). Reconciling an ecological curricular framework focused on quality of life outcomes with the development and instruction of standards-based academic goals. </a:t>
            </a:r>
            <a:r>
              <a:rPr lang="en" sz="2100" i="1"/>
              <a:t>Research &amp; Practice for Persons with Severe Disabilities. 37</a:t>
            </a:r>
            <a:r>
              <a:rPr lang="en" sz="2100"/>
              <a:t>(3).</a:t>
            </a:r>
            <a:endParaRPr sz="2100"/>
          </a:p>
          <a:p>
            <a:pPr marL="457200" lvl="0" indent="0" algn="l" rtl="0">
              <a:lnSpc>
                <a:spcPct val="150000"/>
              </a:lnSpc>
              <a:spcBef>
                <a:spcPts val="0"/>
              </a:spcBef>
              <a:spcAft>
                <a:spcPts val="0"/>
              </a:spcAft>
              <a:buNone/>
            </a:pPr>
            <a:endParaRPr sz="2200" b="1">
              <a:latin typeface="IBM Plex Sans"/>
              <a:ea typeface="IBM Plex Sans"/>
              <a:cs typeface="IBM Plex Sans"/>
              <a:sym typeface="IBM Plex Sans"/>
            </a:endParaRPr>
          </a:p>
          <a:p>
            <a:pPr marL="457200" lvl="0" indent="0" algn="l" rtl="0">
              <a:lnSpc>
                <a:spcPct val="150000"/>
              </a:lnSpc>
              <a:spcBef>
                <a:spcPts val="0"/>
              </a:spcBef>
              <a:spcAft>
                <a:spcPts val="0"/>
              </a:spcAft>
              <a:buNone/>
            </a:pPr>
            <a:endParaRPr sz="1800" b="1">
              <a:latin typeface="IBM Plex Sans"/>
              <a:ea typeface="IBM Plex Sans"/>
              <a:cs typeface="IBM Plex Sans"/>
              <a:sym typeface="IBM Plex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title"/>
          </p:nvPr>
        </p:nvSpPr>
        <p:spPr>
          <a:xfrm>
            <a:off x="1264500" y="783375"/>
            <a:ext cx="6390600" cy="12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Reflection #3</a:t>
            </a:r>
            <a:endParaRPr dirty="0"/>
          </a:p>
        </p:txBody>
      </p:sp>
      <p:sp>
        <p:nvSpPr>
          <p:cNvPr id="342" name="Google Shape;342;p55"/>
          <p:cNvSpPr txBox="1">
            <a:spLocks noGrp="1"/>
          </p:cNvSpPr>
          <p:nvPr>
            <p:ph type="subTitle" idx="1"/>
          </p:nvPr>
        </p:nvSpPr>
        <p:spPr>
          <a:xfrm>
            <a:off x="1152800" y="1986075"/>
            <a:ext cx="6390600" cy="35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08087"/>
                </a:solidFill>
                <a:latin typeface="IBM Plex Sans"/>
                <a:ea typeface="IBM Plex Sans"/>
                <a:cs typeface="IBM Plex Sans"/>
                <a:sym typeface="IBM Plex Sans"/>
              </a:rPr>
              <a:t>Consider:</a:t>
            </a:r>
            <a:endParaRPr b="1">
              <a:solidFill>
                <a:srgbClr val="408087"/>
              </a:solidFill>
              <a:latin typeface="IBM Plex Sans"/>
              <a:ea typeface="IBM Plex Sans"/>
              <a:cs typeface="IBM Plex Sans"/>
              <a:sym typeface="IBM Plex Sans"/>
            </a:endParaRPr>
          </a:p>
          <a:p>
            <a:pPr marL="457200" lvl="0" indent="-381000" algn="l" rtl="0">
              <a:spcBef>
                <a:spcPts val="160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What did you hear that resonated with you?</a:t>
            </a:r>
            <a:endParaRPr b="1">
              <a:solidFill>
                <a:srgbClr val="408087"/>
              </a:solidFill>
              <a:latin typeface="IBM Plex Sans"/>
              <a:ea typeface="IBM Plex Sans"/>
              <a:cs typeface="IBM Plex Sans"/>
              <a:sym typeface="IBM Plex Sans"/>
            </a:endParaRPr>
          </a:p>
          <a:p>
            <a:pPr marL="457200" lvl="0" indent="-381000" algn="l" rtl="0">
              <a:spcBef>
                <a:spcPts val="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How might you offer support around the IEP and goal writing process (in the way that aligns with your state TA processes)?</a:t>
            </a:r>
            <a:endParaRPr b="1">
              <a:solidFill>
                <a:srgbClr val="408087"/>
              </a:solidFill>
              <a:latin typeface="IBM Plex Sans"/>
              <a:ea typeface="IBM Plex Sans"/>
              <a:cs typeface="IBM Plex Sans"/>
              <a:sym typeface="IBM Plex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56"/>
          <p:cNvSpPr txBox="1">
            <a:spLocks noGrp="1"/>
          </p:cNvSpPr>
          <p:nvPr>
            <p:ph type="ctrTitle"/>
          </p:nvPr>
        </p:nvSpPr>
        <p:spPr>
          <a:xfrm>
            <a:off x="498750" y="485775"/>
            <a:ext cx="8458200" cy="3367200"/>
          </a:xfrm>
          <a:prstGeom prst="rect">
            <a:avLst/>
          </a:prstGeom>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2"/>
              </a:buClr>
              <a:buSzPts val="990"/>
              <a:buFont typeface="Arial"/>
              <a:buNone/>
            </a:pPr>
            <a:r>
              <a:rPr lang="en" sz="3600">
                <a:solidFill>
                  <a:schemeClr val="dk1"/>
                </a:solidFill>
                <a:latin typeface="IBM Plex Sans Medium"/>
                <a:ea typeface="IBM Plex Sans Medium"/>
                <a:cs typeface="IBM Plex Sans Medium"/>
                <a:sym typeface="IBM Plex Sans Medium"/>
              </a:rPr>
              <a:t>Technical Assistance to Teachers, Assistants and a Mother of a Puerto Rican Student:</a:t>
            </a:r>
            <a:endParaRPr sz="3600">
              <a:solidFill>
                <a:schemeClr val="dk1"/>
              </a:solidFill>
              <a:latin typeface="IBM Plex Sans Medium"/>
              <a:ea typeface="IBM Plex Sans Medium"/>
              <a:cs typeface="IBM Plex Sans Medium"/>
              <a:sym typeface="IBM Plex Sans Medium"/>
            </a:endParaRPr>
          </a:p>
          <a:p>
            <a:pPr marL="0" lvl="0" indent="0" algn="ctr" rtl="0">
              <a:spcBef>
                <a:spcPts val="1600"/>
              </a:spcBef>
              <a:spcAft>
                <a:spcPts val="0"/>
              </a:spcAft>
              <a:buNone/>
            </a:pPr>
            <a:r>
              <a:rPr lang="en" sz="3600">
                <a:solidFill>
                  <a:schemeClr val="dk1"/>
                </a:solidFill>
                <a:latin typeface="IBM Plex Sans Medium"/>
                <a:ea typeface="IBM Plex Sans Medium"/>
                <a:cs typeface="IBM Plex Sans Medium"/>
                <a:sym typeface="IBM Plex Sans Medium"/>
              </a:rPr>
              <a:t>Accessing the Puerto Rico General Education Curriculum</a:t>
            </a:r>
            <a:r>
              <a:rPr lang="en" sz="4200" b="0">
                <a:solidFill>
                  <a:schemeClr val="dk1"/>
                </a:solidFill>
                <a:latin typeface="Montserrat ExtraBold"/>
                <a:ea typeface="Montserrat ExtraBold"/>
                <a:cs typeface="Montserrat ExtraBold"/>
                <a:sym typeface="Montserrat ExtraBold"/>
              </a:rPr>
              <a:t> </a:t>
            </a:r>
            <a:endParaRPr sz="4200" b="0">
              <a:solidFill>
                <a:schemeClr val="dk1"/>
              </a:solidFill>
              <a:latin typeface="Montserrat ExtraBold"/>
              <a:ea typeface="Montserrat ExtraBold"/>
              <a:cs typeface="Montserrat ExtraBold"/>
              <a:sym typeface="Montserrat ExtraBold"/>
            </a:endParaRPr>
          </a:p>
        </p:txBody>
      </p:sp>
      <p:sp>
        <p:nvSpPr>
          <p:cNvPr id="348" name="Google Shape;348;p56"/>
          <p:cNvSpPr txBox="1">
            <a:spLocks noGrp="1"/>
          </p:cNvSpPr>
          <p:nvPr>
            <p:ph type="subTitle" idx="1"/>
          </p:nvPr>
        </p:nvSpPr>
        <p:spPr>
          <a:xfrm>
            <a:off x="8400" y="4629925"/>
            <a:ext cx="9144000" cy="2228100"/>
          </a:xfrm>
          <a:prstGeom prst="rect">
            <a:avLst/>
          </a:prstGeom>
          <a:solidFill>
            <a:srgbClr val="408087"/>
          </a:solidFill>
        </p:spPr>
        <p:txBody>
          <a:bodyPr spcFirstLastPara="1" wrap="square" lIns="91425" tIns="91425" rIns="91425" bIns="91425" anchor="t" anchorCtr="0">
            <a:noAutofit/>
          </a:bodyPr>
          <a:lstStyle/>
          <a:p>
            <a:pPr marL="285750" lvl="0" indent="0" algn="l" rtl="0">
              <a:lnSpc>
                <a:spcPct val="115000"/>
              </a:lnSpc>
              <a:spcBef>
                <a:spcPts val="1000"/>
              </a:spcBef>
              <a:spcAft>
                <a:spcPts val="0"/>
              </a:spcAft>
              <a:buNone/>
            </a:pPr>
            <a:r>
              <a:rPr lang="en">
                <a:latin typeface="IBM Plex Sans Cond SmBld"/>
                <a:ea typeface="IBM Plex Sans Cond SmBld"/>
                <a:cs typeface="IBM Plex Sans Cond SmBld"/>
                <a:sym typeface="IBM Plex Sans Condensed SemiBold"/>
              </a:rPr>
              <a:t>Juanita Rodriguez</a:t>
            </a:r>
            <a:endParaRPr>
              <a:latin typeface="IBM Plex Sans Cond SmBld"/>
              <a:ea typeface="IBM Plex Sans Cond SmBld"/>
              <a:cs typeface="IBM Plex Sans Cond SmBld"/>
              <a:sym typeface="IBM Plex Sans Condensed SemiBold"/>
            </a:endParaRPr>
          </a:p>
          <a:p>
            <a:pPr marL="285750" lvl="0" indent="0" algn="l" rtl="0">
              <a:lnSpc>
                <a:spcPct val="115000"/>
              </a:lnSpc>
              <a:spcBef>
                <a:spcPts val="1000"/>
              </a:spcBef>
              <a:spcAft>
                <a:spcPts val="0"/>
              </a:spcAft>
              <a:buNone/>
            </a:pPr>
            <a:r>
              <a:rPr lang="en">
                <a:latin typeface="IBM Plex Sans Cond SmBld"/>
                <a:ea typeface="IBM Plex Sans Cond SmBld"/>
                <a:cs typeface="IBM Plex Sans Cond SmBld"/>
                <a:sym typeface="IBM Plex Sans Condensed SemiBold"/>
              </a:rPr>
              <a:t>Puerto Rico Deaf-Blind Project</a:t>
            </a:r>
            <a:endParaRPr>
              <a:latin typeface="IBM Plex Sans Cond SmBld"/>
              <a:ea typeface="IBM Plex Sans Cond SmBld"/>
              <a:cs typeface="IBM Plex Sans Cond SmBld"/>
              <a:sym typeface="IBM Plex Sans Condensed SemiBold"/>
            </a:endParaRPr>
          </a:p>
        </p:txBody>
      </p:sp>
      <p:pic>
        <p:nvPicPr>
          <p:cNvPr id="351" name="Google Shape;351;p56" descr="Maroon hand making the ASL &quot;I love you&quot; sign labeled in Braille with &quot;I&quot; (pinkie finger) &quot;Love&quot; (on index finger) &quot;You&quot; (on thumb). Also &quot;PRDBP&quot; is written across the hand in print and Braille." title="Puerto Rico Deaf Blind Project Logo"/>
          <p:cNvPicPr preferRelativeResize="0"/>
          <p:nvPr/>
        </p:nvPicPr>
        <p:blipFill>
          <a:blip r:embed="rId3">
            <a:alphaModFix/>
          </a:blip>
          <a:stretch>
            <a:fillRect/>
          </a:stretch>
        </p:blipFill>
        <p:spPr>
          <a:xfrm>
            <a:off x="6534650" y="3759875"/>
            <a:ext cx="2143125" cy="2933700"/>
          </a:xfrm>
          <a:prstGeom prst="rect">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Puerto Rico Deaf-Blind Project  </a:t>
            </a:r>
            <a:endParaRPr b="1"/>
          </a:p>
        </p:txBody>
      </p:sp>
      <p:sp>
        <p:nvSpPr>
          <p:cNvPr id="357" name="Google Shape;357;p5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Font typeface="IBM Plex Sans"/>
              <a:buChar char="●"/>
            </a:pPr>
            <a:r>
              <a:rPr lang="en" sz="2600" b="1">
                <a:latin typeface="IBM Plex Sans"/>
                <a:ea typeface="IBM Plex Sans"/>
                <a:cs typeface="IBM Plex Sans"/>
                <a:sym typeface="IBM Plex Sans"/>
              </a:rPr>
              <a:t>Number of students with deaf-blindness served as of 2021 = 34</a:t>
            </a:r>
            <a:endParaRPr sz="2600" b="1">
              <a:latin typeface="IBM Plex Sans"/>
              <a:ea typeface="IBM Plex Sans"/>
              <a:cs typeface="IBM Plex Sans"/>
              <a:sym typeface="IBM Plex Sans"/>
            </a:endParaRPr>
          </a:p>
          <a:p>
            <a:pPr marL="457200" lvl="0" indent="-393700" algn="l" rtl="0">
              <a:spcBef>
                <a:spcPts val="1000"/>
              </a:spcBef>
              <a:spcAft>
                <a:spcPts val="0"/>
              </a:spcAft>
              <a:buSzPts val="2600"/>
              <a:buFont typeface="IBM Plex Sans"/>
              <a:buChar char="●"/>
            </a:pPr>
            <a:r>
              <a:rPr lang="en" sz="2600" b="1">
                <a:latin typeface="IBM Plex Sans"/>
                <a:ea typeface="IBM Plex Sans"/>
                <a:cs typeface="IBM Plex Sans"/>
                <a:sym typeface="IBM Plex Sans"/>
              </a:rPr>
              <a:t>TA is provided as per request from families, teachers, or other school personnel.</a:t>
            </a:r>
            <a:endParaRPr sz="2600" b="1">
              <a:latin typeface="IBM Plex Sans"/>
              <a:ea typeface="IBM Plex Sans"/>
              <a:cs typeface="IBM Plex Sans"/>
              <a:sym typeface="IBM Plex Sans"/>
            </a:endParaRPr>
          </a:p>
          <a:p>
            <a:pPr marL="914400" lvl="1" indent="-393700" algn="l" rtl="0">
              <a:spcBef>
                <a:spcPts val="0"/>
              </a:spcBef>
              <a:spcAft>
                <a:spcPts val="0"/>
              </a:spcAft>
              <a:buSzPts val="2600"/>
              <a:buFont typeface="IBM Plex Sans Condensed"/>
              <a:buChar char="○"/>
            </a:pPr>
            <a:r>
              <a:rPr lang="en" sz="2600" b="1">
                <a:latin typeface="IBM Plex Sans Condensed"/>
                <a:ea typeface="IBM Plex Sans Condensed"/>
                <a:cs typeface="IBM Plex Sans Condensed"/>
                <a:sym typeface="IBM Plex Sans Condensed"/>
              </a:rPr>
              <a:t>Marta Sanabria – Associate Director</a:t>
            </a:r>
            <a:endParaRPr sz="2600" b="1">
              <a:latin typeface="IBM Plex Sans Condensed"/>
              <a:ea typeface="IBM Plex Sans Condensed"/>
              <a:cs typeface="IBM Plex Sans Condensed"/>
              <a:sym typeface="IBM Plex Sans Condensed"/>
            </a:endParaRPr>
          </a:p>
          <a:p>
            <a:pPr marL="914400" lvl="1" indent="-393700" algn="l" rtl="0">
              <a:spcBef>
                <a:spcPts val="0"/>
              </a:spcBef>
              <a:spcAft>
                <a:spcPts val="0"/>
              </a:spcAft>
              <a:buSzPts val="2600"/>
              <a:buFont typeface="IBM Plex Sans Condensed"/>
              <a:buChar char="○"/>
            </a:pPr>
            <a:r>
              <a:rPr lang="en" sz="2600" b="1">
                <a:latin typeface="IBM Plex Sans Condensed"/>
                <a:ea typeface="IBM Plex Sans Condensed"/>
                <a:cs typeface="IBM Plex Sans Condensed"/>
                <a:sym typeface="IBM Plex Sans Condensed"/>
              </a:rPr>
              <a:t>Juanita Rodriguez – Coordinator</a:t>
            </a:r>
            <a:endParaRPr sz="2600" b="1">
              <a:latin typeface="IBM Plex Sans Condensed"/>
              <a:ea typeface="IBM Plex Sans Condensed"/>
              <a:cs typeface="IBM Plex Sans Condensed"/>
              <a:sym typeface="IBM Plex Sans Condensed"/>
            </a:endParaRPr>
          </a:p>
          <a:p>
            <a:pPr marL="0" lvl="0" indent="0" algn="l" rtl="0">
              <a:spcBef>
                <a:spcPts val="1600"/>
              </a:spcBef>
              <a:spcAft>
                <a:spcPts val="1600"/>
              </a:spcAft>
              <a:buNone/>
            </a:pPr>
            <a:endParaRPr sz="2400" b="1">
              <a:latin typeface="IBM Plex Sans"/>
              <a:ea typeface="IBM Plex Sans"/>
              <a:cs typeface="IBM Plex Sans"/>
              <a:sym typeface="IBM Plex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Ryan? (1 of 2)</a:t>
            </a:r>
            <a:endParaRPr sz="1266" b="1"/>
          </a:p>
        </p:txBody>
      </p:sp>
      <p:sp>
        <p:nvSpPr>
          <p:cNvPr id="363" name="Google Shape;363;p5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5127" algn="l" rtl="0">
              <a:lnSpc>
                <a:spcPct val="100000"/>
              </a:lnSpc>
              <a:spcBef>
                <a:spcPts val="1400"/>
              </a:spcBef>
              <a:spcAft>
                <a:spcPts val="0"/>
              </a:spcAft>
              <a:buSzPts val="2465"/>
              <a:buChar char="●"/>
            </a:pPr>
            <a:r>
              <a:rPr lang="en" sz="2465"/>
              <a:t>16  years old</a:t>
            </a:r>
            <a:endParaRPr sz="2465"/>
          </a:p>
          <a:p>
            <a:pPr marL="457200" lvl="0" indent="-385127" algn="l" rtl="0">
              <a:lnSpc>
                <a:spcPct val="100000"/>
              </a:lnSpc>
              <a:spcBef>
                <a:spcPts val="1400"/>
              </a:spcBef>
              <a:spcAft>
                <a:spcPts val="0"/>
              </a:spcAft>
              <a:buSzPts val="2465"/>
              <a:buChar char="●"/>
            </a:pPr>
            <a:r>
              <a:rPr lang="en" sz="2465"/>
              <a:t>Youngest of two sons, born to Yvette and Moises</a:t>
            </a:r>
            <a:endParaRPr sz="2465"/>
          </a:p>
          <a:p>
            <a:pPr marL="457200" lvl="0" indent="-385127" algn="l" rtl="0">
              <a:lnSpc>
                <a:spcPct val="100000"/>
              </a:lnSpc>
              <a:spcBef>
                <a:spcPts val="1400"/>
              </a:spcBef>
              <a:spcAft>
                <a:spcPts val="0"/>
              </a:spcAft>
              <a:buSzPts val="2465"/>
              <a:buChar char="●"/>
            </a:pPr>
            <a:r>
              <a:rPr lang="en" sz="2465"/>
              <a:t>He is in the 10th grade in a public school in the southern part of the Island (PR). Access the GEC, in addition to Adapted Physical Education.</a:t>
            </a:r>
            <a:endParaRPr sz="2465"/>
          </a:p>
          <a:p>
            <a:pPr marL="457200" lvl="0" indent="-385127" algn="l" rtl="0">
              <a:lnSpc>
                <a:spcPct val="100000"/>
              </a:lnSpc>
              <a:spcBef>
                <a:spcPts val="1400"/>
              </a:spcBef>
              <a:spcAft>
                <a:spcPts val="0"/>
              </a:spcAft>
              <a:buSzPts val="2465"/>
              <a:buChar char="●"/>
            </a:pPr>
            <a:r>
              <a:rPr lang="en" sz="2465"/>
              <a:t>Eligible for special education services under deaf-blindness category. </a:t>
            </a:r>
            <a:endParaRPr sz="2465"/>
          </a:p>
          <a:p>
            <a:pPr marL="457200" lvl="0" indent="-385127" algn="l" rtl="0">
              <a:lnSpc>
                <a:spcPct val="100000"/>
              </a:lnSpc>
              <a:spcBef>
                <a:spcPts val="1400"/>
              </a:spcBef>
              <a:spcAft>
                <a:spcPts val="1000"/>
              </a:spcAft>
              <a:buSzPts val="2465"/>
              <a:buChar char="●"/>
            </a:pPr>
            <a:r>
              <a:rPr lang="en" sz="2465"/>
              <a:t>Originally, Ryan was placed in a classroom for students with multiple disabilities. </a:t>
            </a:r>
            <a:endParaRPr sz="2465"/>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Objectives Today</a:t>
            </a:r>
            <a:endParaRPr sz="3600" b="1">
              <a:solidFill>
                <a:srgbClr val="233142"/>
              </a:solidFill>
              <a:latin typeface="Montserrat"/>
              <a:ea typeface="Montserrat"/>
              <a:cs typeface="Montserrat"/>
              <a:sym typeface="Montserrat"/>
            </a:endParaRPr>
          </a:p>
          <a:p>
            <a:pPr marL="0" lvl="0" indent="0" algn="l" rtl="0">
              <a:spcBef>
                <a:spcPts val="0"/>
              </a:spcBef>
              <a:spcAft>
                <a:spcPts val="0"/>
              </a:spcAft>
              <a:buNone/>
            </a:pPr>
            <a:endParaRPr>
              <a:solidFill>
                <a:srgbClr val="233142"/>
              </a:solidFill>
              <a:latin typeface="Montserrat"/>
              <a:ea typeface="Montserrat"/>
              <a:cs typeface="Montserrat"/>
              <a:sym typeface="Montserrat"/>
            </a:endParaRPr>
          </a:p>
        </p:txBody>
      </p:sp>
      <p:sp>
        <p:nvSpPr>
          <p:cNvPr id="84" name="Google Shape;84;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Show what the Iowa Deafblind Project is trying to do with the framework outlined by our Department of Education</a:t>
            </a:r>
            <a:endParaRPr/>
          </a:p>
          <a:p>
            <a:pPr marL="457200" lvl="0" indent="-381000" algn="l" rtl="0">
              <a:spcBef>
                <a:spcPts val="0"/>
              </a:spcBef>
              <a:spcAft>
                <a:spcPts val="0"/>
              </a:spcAft>
              <a:buSzPts val="2400"/>
              <a:buChar char="●"/>
            </a:pPr>
            <a:r>
              <a:rPr lang="en"/>
              <a:t>Discuss the barriers we still face in implementation</a:t>
            </a:r>
            <a:endParaRPr/>
          </a:p>
          <a:p>
            <a:pPr marL="457200" lvl="0" indent="0" algn="l" rtl="0">
              <a:lnSpc>
                <a:spcPct val="125000"/>
              </a:lnSpc>
              <a:spcBef>
                <a:spcPts val="1200"/>
              </a:spcBef>
              <a:spcAft>
                <a:spcPts val="0"/>
              </a:spcAft>
              <a:buNone/>
            </a:pPr>
            <a:endParaRPr b="1">
              <a:latin typeface="IBM Plex Sans"/>
              <a:ea typeface="IBM Plex Sans"/>
              <a:cs typeface="IBM Plex Sans"/>
              <a:sym typeface="IBM Plex Sans"/>
            </a:endParaRPr>
          </a:p>
          <a:p>
            <a:pPr marL="457200" lvl="0" indent="0" algn="l" rtl="0">
              <a:spcBef>
                <a:spcPts val="1000"/>
              </a:spcBef>
              <a:spcAft>
                <a:spcPts val="1600"/>
              </a:spcAft>
              <a:buNone/>
            </a:pPr>
            <a:endParaRPr b="1">
              <a:solidFill>
                <a:srgbClr val="408087"/>
              </a:solidFill>
              <a:latin typeface="IBM Plex Sans"/>
              <a:ea typeface="IBM Plex Sans"/>
              <a:cs typeface="IBM Plex Sans"/>
              <a:sym typeface="IBM Plex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Who is Ryan?</a:t>
            </a:r>
            <a:r>
              <a:rPr lang="en"/>
              <a:t> (2 of 2)</a:t>
            </a:r>
            <a:endParaRPr b="1"/>
          </a:p>
        </p:txBody>
      </p:sp>
      <p:sp>
        <p:nvSpPr>
          <p:cNvPr id="369" name="Google Shape;369;p5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7048" algn="l" rtl="0">
              <a:lnSpc>
                <a:spcPct val="100000"/>
              </a:lnSpc>
              <a:spcBef>
                <a:spcPts val="1400"/>
              </a:spcBef>
              <a:spcAft>
                <a:spcPts val="0"/>
              </a:spcAft>
              <a:buSzPts val="2495"/>
              <a:buChar char="●"/>
            </a:pPr>
            <a:r>
              <a:rPr lang="en" sz="2495"/>
              <a:t>He also received home schooling, prior to elementary school </a:t>
            </a:r>
            <a:endParaRPr sz="2495"/>
          </a:p>
          <a:p>
            <a:pPr marL="457200" lvl="0" indent="-387048" algn="l" rtl="0">
              <a:lnSpc>
                <a:spcPct val="100000"/>
              </a:lnSpc>
              <a:spcBef>
                <a:spcPts val="1400"/>
              </a:spcBef>
              <a:spcAft>
                <a:spcPts val="0"/>
              </a:spcAft>
              <a:buSzPts val="2495"/>
              <a:buChar char="●"/>
            </a:pPr>
            <a:r>
              <a:rPr lang="en" sz="2495"/>
              <a:t>Elementary Placement: Special education classroom for D/B (one to one setting). </a:t>
            </a:r>
            <a:endParaRPr sz="2495"/>
          </a:p>
          <a:p>
            <a:pPr marL="457200" lvl="0" indent="-387048" algn="l" rtl="0">
              <a:lnSpc>
                <a:spcPct val="100000"/>
              </a:lnSpc>
              <a:spcBef>
                <a:spcPts val="1400"/>
              </a:spcBef>
              <a:spcAft>
                <a:spcPts val="0"/>
              </a:spcAft>
              <a:buSzPts val="2495"/>
              <a:buChar char="●"/>
            </a:pPr>
            <a:r>
              <a:rPr lang="en" sz="2495"/>
              <a:t>Deaf-blindness is due to Kernicterus. As such, he has Cortical Visual Impairment, auditory neuropathy spectrum  disorder (ANSD), severe cerebral palsy, dystonia.</a:t>
            </a:r>
            <a:endParaRPr sz="2495"/>
          </a:p>
          <a:p>
            <a:pPr marL="457200" lvl="0" indent="-387048" algn="l" rtl="0">
              <a:lnSpc>
                <a:spcPct val="100000"/>
              </a:lnSpc>
              <a:spcBef>
                <a:spcPts val="1400"/>
              </a:spcBef>
              <a:spcAft>
                <a:spcPts val="0"/>
              </a:spcAft>
              <a:buSzPts val="2495"/>
              <a:buChar char="●"/>
            </a:pPr>
            <a:r>
              <a:rPr lang="en" sz="2495"/>
              <a:t>The dystonia impede physical movements, including articulatory muscles, preventing his speech. </a:t>
            </a:r>
            <a:endParaRPr sz="2495"/>
          </a:p>
          <a:p>
            <a:pPr marL="0" lvl="0" indent="0" algn="l" rtl="0">
              <a:lnSpc>
                <a:spcPct val="75000"/>
              </a:lnSpc>
              <a:spcBef>
                <a:spcPts val="1000"/>
              </a:spcBef>
              <a:spcAft>
                <a:spcPts val="1600"/>
              </a:spcAft>
              <a:buSzPts val="935"/>
              <a:buNone/>
            </a:pPr>
            <a:endParaRPr sz="1530" b="1">
              <a:latin typeface="IBM Plex Sans"/>
              <a:ea typeface="IBM Plex Sans"/>
              <a:cs typeface="IBM Plex Sans"/>
              <a:sym typeface="IBM Plex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0"/>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rPr>
              <a:t>This is Ryan in his room at home</a:t>
            </a:r>
            <a:endParaRPr b="1">
              <a:solidFill>
                <a:schemeClr val="dk1"/>
              </a:solidFill>
            </a:endParaRPr>
          </a:p>
        </p:txBody>
      </p:sp>
      <p:pic>
        <p:nvPicPr>
          <p:cNvPr id="375" name="Google Shape;375;p60" descr="Ryan in his room which has a desk, tv monitor on the wall, organization bins, and white boards."/>
          <p:cNvPicPr preferRelativeResize="0"/>
          <p:nvPr/>
        </p:nvPicPr>
        <p:blipFill>
          <a:blip r:embed="rId3">
            <a:alphaModFix/>
          </a:blip>
          <a:stretch>
            <a:fillRect/>
          </a:stretch>
        </p:blipFill>
        <p:spPr>
          <a:xfrm>
            <a:off x="1939175" y="2193375"/>
            <a:ext cx="5265652" cy="39419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1"/>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0">
                <a:solidFill>
                  <a:schemeClr val="dk1"/>
                </a:solidFill>
                <a:latin typeface="IBM Plex Sans Medium"/>
                <a:ea typeface="IBM Plex Sans Medium"/>
                <a:cs typeface="IBM Plex Sans Medium"/>
                <a:sym typeface="IBM Plex Sans Medium"/>
              </a:rPr>
              <a:t>A closer look at Ryan room. </a:t>
            </a:r>
            <a:endParaRPr sz="3600" b="0">
              <a:solidFill>
                <a:schemeClr val="dk1"/>
              </a:solidFill>
              <a:latin typeface="IBM Plex Sans Medium"/>
              <a:ea typeface="IBM Plex Sans Medium"/>
              <a:cs typeface="IBM Plex Sans Medium"/>
              <a:sym typeface="IBM Plex Sans Medium"/>
            </a:endParaRPr>
          </a:p>
          <a:p>
            <a:pPr marL="0" lvl="0" indent="0" algn="ctr" rtl="0">
              <a:spcBef>
                <a:spcPts val="0"/>
              </a:spcBef>
              <a:spcAft>
                <a:spcPts val="0"/>
              </a:spcAft>
              <a:buNone/>
            </a:pPr>
            <a:r>
              <a:rPr lang="en" sz="2400" b="0">
                <a:solidFill>
                  <a:schemeClr val="dk1"/>
                </a:solidFill>
                <a:latin typeface="IBM Plex Sans Medium"/>
                <a:ea typeface="IBM Plex Sans Medium"/>
                <a:cs typeface="IBM Plex Sans Medium"/>
                <a:sym typeface="IBM Plex Sans Medium"/>
              </a:rPr>
              <a:t>It includes a laptop connected to a larger screen to fits his visual needs </a:t>
            </a:r>
            <a:endParaRPr sz="2400" b="0">
              <a:solidFill>
                <a:schemeClr val="dk1"/>
              </a:solidFill>
              <a:latin typeface="IBM Plex Sans Medium"/>
              <a:ea typeface="IBM Plex Sans Medium"/>
              <a:cs typeface="IBM Plex Sans Medium"/>
              <a:sym typeface="IBM Plex Sans Medium"/>
            </a:endParaRPr>
          </a:p>
        </p:txBody>
      </p:sp>
      <p:pic>
        <p:nvPicPr>
          <p:cNvPr id="381" name="Google Shape;381;p61" descr="A laptop connected to a larger monitor, with some note books. "/>
          <p:cNvPicPr preferRelativeResize="0"/>
          <p:nvPr/>
        </p:nvPicPr>
        <p:blipFill>
          <a:blip r:embed="rId3">
            <a:alphaModFix/>
          </a:blip>
          <a:stretch>
            <a:fillRect/>
          </a:stretch>
        </p:blipFill>
        <p:spPr>
          <a:xfrm>
            <a:off x="1826975" y="2269600"/>
            <a:ext cx="5265652" cy="39419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Excerpts of IEP (1 o</a:t>
            </a:r>
            <a:r>
              <a:rPr lang="en"/>
              <a:t>f 4)</a:t>
            </a:r>
            <a:endParaRPr b="1"/>
          </a:p>
        </p:txBody>
      </p:sp>
      <p:sp>
        <p:nvSpPr>
          <p:cNvPr id="387" name="Google Shape;387;p6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4175" algn="l" rtl="0">
              <a:lnSpc>
                <a:spcPct val="100000"/>
              </a:lnSpc>
              <a:spcBef>
                <a:spcPts val="0"/>
              </a:spcBef>
              <a:spcAft>
                <a:spcPts val="0"/>
              </a:spcAft>
              <a:buSzPts val="2450"/>
              <a:buFont typeface="IBM Plex Sans"/>
              <a:buChar char="●"/>
            </a:pPr>
            <a:r>
              <a:rPr lang="en" sz="2450" b="1">
                <a:latin typeface="IBM Plex Sans"/>
                <a:ea typeface="IBM Plex Sans"/>
                <a:cs typeface="IBM Plex Sans"/>
                <a:sym typeface="IBM Plex Sans"/>
              </a:rPr>
              <a:t>Comments on his health: Ryan suffers from reflux, severe constipation, and dystonia. He was recommended to use eye glasses and hearing aids, in accordance with specialists. </a:t>
            </a:r>
            <a:endParaRPr sz="2450" b="1">
              <a:latin typeface="IBM Plex Sans"/>
              <a:ea typeface="IBM Plex Sans"/>
              <a:cs typeface="IBM Plex Sans"/>
              <a:sym typeface="IBM Plex Sans"/>
            </a:endParaRPr>
          </a:p>
          <a:p>
            <a:pPr marL="457200" lvl="0" indent="-384175" algn="l" rtl="0">
              <a:lnSpc>
                <a:spcPct val="100000"/>
              </a:lnSpc>
              <a:spcBef>
                <a:spcPts val="1000"/>
              </a:spcBef>
              <a:spcAft>
                <a:spcPts val="0"/>
              </a:spcAft>
              <a:buSzPts val="2450"/>
              <a:buFont typeface="IBM Plex Sans"/>
              <a:buChar char="●"/>
            </a:pPr>
            <a:r>
              <a:rPr lang="en" sz="2450" b="1">
                <a:latin typeface="IBM Plex Sans"/>
                <a:ea typeface="IBM Plex Sans"/>
                <a:cs typeface="IBM Plex Sans"/>
                <a:sym typeface="IBM Plex Sans"/>
              </a:rPr>
              <a:t>He gets tired frequently, depending on the activity and the frequency. </a:t>
            </a:r>
            <a:endParaRPr sz="2450" b="1">
              <a:latin typeface="IBM Plex Sans"/>
              <a:ea typeface="IBM Plex Sans"/>
              <a:cs typeface="IBM Plex Sans"/>
              <a:sym typeface="IBM Plex Sans"/>
            </a:endParaRPr>
          </a:p>
        </p:txBody>
      </p:sp>
      <p:sp>
        <p:nvSpPr>
          <p:cNvPr id="388" name="Google Shape;388;p62"/>
          <p:cNvSpPr txBox="1"/>
          <p:nvPr/>
        </p:nvSpPr>
        <p:spPr>
          <a:xfrm>
            <a:off x="2719800" y="6273100"/>
            <a:ext cx="6317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100">
                <a:solidFill>
                  <a:schemeClr val="dk1"/>
                </a:solidFill>
                <a:latin typeface="IBM Plex Sans Medium"/>
                <a:ea typeface="IBM Plex Sans Medium"/>
                <a:cs typeface="IBM Plex Sans Medium"/>
                <a:sym typeface="IBM Plex Sans Medium"/>
              </a:rPr>
              <a:t>(This information was translated from Spanish for the purpose of this presentation, as it was written in his IEP).</a:t>
            </a:r>
            <a:endParaRPr sz="1100">
              <a:solidFill>
                <a:schemeClr val="dk1"/>
              </a:solidFill>
              <a:latin typeface="IBM Plex Sans Medium"/>
              <a:ea typeface="IBM Plex Sans Medium"/>
              <a:cs typeface="IBM Plex Sans Medium"/>
              <a:sym typeface="IBM Plex Sans Medium"/>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Excerpts of IEP</a:t>
            </a:r>
            <a:r>
              <a:rPr lang="en"/>
              <a:t> (2 of 4)</a:t>
            </a:r>
            <a:endParaRPr b="1"/>
          </a:p>
        </p:txBody>
      </p:sp>
      <p:sp>
        <p:nvSpPr>
          <p:cNvPr id="394" name="Google Shape;394;p6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4175" algn="l" rtl="0">
              <a:spcBef>
                <a:spcPts val="0"/>
              </a:spcBef>
              <a:spcAft>
                <a:spcPts val="0"/>
              </a:spcAft>
              <a:buSzPts val="2450"/>
              <a:buFont typeface="IBM Plex Sans"/>
              <a:buChar char="●"/>
            </a:pPr>
            <a:r>
              <a:rPr lang="en" sz="2450" b="1">
                <a:latin typeface="IBM Plex Sans"/>
                <a:ea typeface="IBM Plex Sans"/>
                <a:cs typeface="IBM Plex Sans"/>
                <a:sym typeface="IBM Plex Sans"/>
              </a:rPr>
              <a:t>Description of Ryan's functioning: </a:t>
            </a:r>
            <a:endParaRPr sz="2450" b="1">
              <a:latin typeface="IBM Plex Sans"/>
              <a:ea typeface="IBM Plex Sans"/>
              <a:cs typeface="IBM Plex Sans"/>
              <a:sym typeface="IBM Plex Sans"/>
            </a:endParaRPr>
          </a:p>
          <a:p>
            <a:pPr marL="457200" lvl="0" indent="-384175" algn="l" rtl="0">
              <a:spcBef>
                <a:spcPts val="0"/>
              </a:spcBef>
              <a:spcAft>
                <a:spcPts val="0"/>
              </a:spcAft>
              <a:buSzPts val="2450"/>
              <a:buChar char="●"/>
            </a:pPr>
            <a:r>
              <a:rPr lang="en" sz="2450" b="1" u="sng"/>
              <a:t>Actual General Academic Level</a:t>
            </a:r>
            <a:r>
              <a:rPr lang="en" sz="2450" b="1">
                <a:latin typeface="IBM Plex Sans"/>
                <a:ea typeface="IBM Plex Sans"/>
                <a:cs typeface="IBM Plex Sans"/>
                <a:sym typeface="IBM Plex Sans"/>
              </a:rPr>
              <a:t>: Academic function is average if compared with other students of his same age; with assistive technology, modifications, and support. </a:t>
            </a:r>
            <a:endParaRPr sz="2450" b="1">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sz="2450" b="1">
                <a:latin typeface="IBM Plex Sans"/>
                <a:ea typeface="IBM Plex Sans"/>
                <a:cs typeface="IBM Plex Sans"/>
                <a:sym typeface="IBM Plex Sans"/>
              </a:rPr>
              <a:t>During academic year 2020-2021, the student will be included in Science, Mathematics and English. The content will be modified to fit his needs.</a:t>
            </a:r>
            <a:r>
              <a:rPr lang="en" sz="2460" b="1">
                <a:latin typeface="IBM Plex Sans"/>
                <a:ea typeface="IBM Plex Sans"/>
                <a:cs typeface="IBM Plex Sans"/>
                <a:sym typeface="IBM Plex Sans"/>
              </a:rPr>
              <a:t> </a:t>
            </a:r>
            <a:endParaRPr sz="2460" b="1">
              <a:latin typeface="IBM Plex Sans"/>
              <a:ea typeface="IBM Plex Sans"/>
              <a:cs typeface="IBM Plex Sans"/>
              <a:sym typeface="IBM Plex Sans"/>
            </a:endParaRPr>
          </a:p>
        </p:txBody>
      </p:sp>
      <p:sp>
        <p:nvSpPr>
          <p:cNvPr id="395" name="Google Shape;395;p63"/>
          <p:cNvSpPr txBox="1"/>
          <p:nvPr/>
        </p:nvSpPr>
        <p:spPr>
          <a:xfrm>
            <a:off x="2719800" y="6273100"/>
            <a:ext cx="6317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100">
                <a:solidFill>
                  <a:schemeClr val="dk1"/>
                </a:solidFill>
                <a:latin typeface="IBM Plex Sans Medium"/>
                <a:ea typeface="IBM Plex Sans Medium"/>
                <a:cs typeface="IBM Plex Sans Medium"/>
                <a:sym typeface="IBM Plex Sans Medium"/>
              </a:rPr>
              <a:t>(This information was translated from Spanish for the purpose of this presentation, as it was written in his IEP).</a:t>
            </a:r>
            <a:endParaRPr sz="1100">
              <a:solidFill>
                <a:schemeClr val="dk1"/>
              </a:solidFill>
              <a:latin typeface="IBM Plex Sans Medium"/>
              <a:ea typeface="IBM Plex Sans Medium"/>
              <a:cs typeface="IBM Plex Sans Medium"/>
              <a:sym typeface="IBM Plex Sans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891"/>
              <a:buFont typeface="Arial"/>
              <a:buNone/>
            </a:pPr>
            <a:r>
              <a:rPr lang="en" b="1"/>
              <a:t>Excerpts of IEP</a:t>
            </a:r>
            <a:r>
              <a:rPr lang="en"/>
              <a:t> (</a:t>
            </a:r>
            <a:r>
              <a:rPr lang="en" b="1"/>
              <a:t>3 of 4)</a:t>
            </a:r>
            <a:endParaRPr b="1"/>
          </a:p>
        </p:txBody>
      </p:sp>
      <p:sp>
        <p:nvSpPr>
          <p:cNvPr id="401" name="Google Shape;401;p6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4175" algn="l" rtl="0">
              <a:lnSpc>
                <a:spcPct val="100000"/>
              </a:lnSpc>
              <a:spcBef>
                <a:spcPts val="0"/>
              </a:spcBef>
              <a:spcAft>
                <a:spcPts val="0"/>
              </a:spcAft>
              <a:buSzPts val="2450"/>
              <a:buFont typeface="IBM Plex Sans"/>
              <a:buChar char="●"/>
            </a:pPr>
            <a:r>
              <a:rPr lang="en" sz="2450" b="1">
                <a:latin typeface="IBM Plex Sans"/>
                <a:ea typeface="IBM Plex Sans"/>
                <a:cs typeface="IBM Plex Sans"/>
                <a:sym typeface="IBM Plex Sans"/>
              </a:rPr>
              <a:t>Ryan receives individualized instruction to meet his learning needs to access information. </a:t>
            </a:r>
            <a:endParaRPr sz="2450" b="1">
              <a:latin typeface="IBM Plex Sans"/>
              <a:ea typeface="IBM Plex Sans"/>
              <a:cs typeface="IBM Plex Sans"/>
              <a:sym typeface="IBM Plex Sans"/>
            </a:endParaRPr>
          </a:p>
          <a:p>
            <a:pPr marL="457200" lvl="0" indent="-384175" algn="l" rtl="0">
              <a:lnSpc>
                <a:spcPct val="100000"/>
              </a:lnSpc>
              <a:spcBef>
                <a:spcPts val="1000"/>
              </a:spcBef>
              <a:spcAft>
                <a:spcPts val="0"/>
              </a:spcAft>
              <a:buSzPts val="2450"/>
              <a:buFont typeface="IBM Plex Sans"/>
              <a:buChar char="●"/>
            </a:pPr>
            <a:r>
              <a:rPr lang="en" sz="2450" b="1">
                <a:latin typeface="IBM Plex Sans"/>
                <a:ea typeface="IBM Plex Sans"/>
                <a:cs typeface="IBM Plex Sans"/>
                <a:sym typeface="IBM Plex Sans"/>
              </a:rPr>
              <a:t>He communicates in gestures, weeping, smiles, and eye contact. </a:t>
            </a:r>
            <a:endParaRPr sz="2450" b="1">
              <a:latin typeface="IBM Plex Sans"/>
              <a:ea typeface="IBM Plex Sans"/>
              <a:cs typeface="IBM Plex Sans"/>
              <a:sym typeface="IBM Plex Sans"/>
            </a:endParaRPr>
          </a:p>
          <a:p>
            <a:pPr marL="457200" lvl="0" indent="-384175" algn="l" rtl="0">
              <a:lnSpc>
                <a:spcPct val="100000"/>
              </a:lnSpc>
              <a:spcBef>
                <a:spcPts val="1000"/>
              </a:spcBef>
              <a:spcAft>
                <a:spcPts val="1000"/>
              </a:spcAft>
              <a:buSzPts val="2450"/>
              <a:buFont typeface="IBM Plex Sans"/>
              <a:buChar char="●"/>
            </a:pPr>
            <a:r>
              <a:rPr lang="en" sz="2450" b="1">
                <a:latin typeface="IBM Plex Sans"/>
                <a:ea typeface="IBM Plex Sans"/>
                <a:cs typeface="IBM Plex Sans"/>
                <a:sym typeface="IBM Plex Sans"/>
              </a:rPr>
              <a:t>He uses a Tobbi communicator.</a:t>
            </a:r>
            <a:endParaRPr sz="2450" b="1">
              <a:latin typeface="IBM Plex Sans"/>
              <a:ea typeface="IBM Plex Sans"/>
              <a:cs typeface="IBM Plex Sans"/>
              <a:sym typeface="IBM Plex Sans"/>
            </a:endParaRPr>
          </a:p>
        </p:txBody>
      </p:sp>
      <p:sp>
        <p:nvSpPr>
          <p:cNvPr id="402" name="Google Shape;402;p64"/>
          <p:cNvSpPr txBox="1"/>
          <p:nvPr/>
        </p:nvSpPr>
        <p:spPr>
          <a:xfrm>
            <a:off x="2719800" y="6273100"/>
            <a:ext cx="6317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100">
                <a:solidFill>
                  <a:schemeClr val="dk1"/>
                </a:solidFill>
                <a:latin typeface="IBM Plex Sans Medium"/>
                <a:ea typeface="IBM Plex Sans Medium"/>
                <a:cs typeface="IBM Plex Sans Medium"/>
                <a:sym typeface="IBM Plex Sans Medium"/>
              </a:rPr>
              <a:t>(This information was translated from Spanish for the purpose of this presentation, as it was written in his IEP).</a:t>
            </a:r>
            <a:endParaRPr sz="1100">
              <a:solidFill>
                <a:schemeClr val="dk1"/>
              </a:solidFill>
              <a:latin typeface="IBM Plex Sans Medium"/>
              <a:ea typeface="IBM Plex Sans Medium"/>
              <a:cs typeface="IBM Plex Sans Medium"/>
              <a:sym typeface="IBM Plex Sans Medium"/>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Excerpts of </a:t>
            </a:r>
            <a:r>
              <a:rPr lang="en" b="1"/>
              <a:t>IEP</a:t>
            </a:r>
            <a:r>
              <a:rPr lang="en"/>
              <a:t> (4 of 4)</a:t>
            </a:r>
            <a:endParaRPr b="1"/>
          </a:p>
        </p:txBody>
      </p:sp>
      <p:sp>
        <p:nvSpPr>
          <p:cNvPr id="408" name="Google Shape;408;p6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50" b="1">
                <a:latin typeface="IBM Plex Sans"/>
                <a:ea typeface="IBM Plex Sans"/>
                <a:cs typeface="IBM Plex Sans"/>
                <a:sym typeface="IBM Plex Sans"/>
              </a:rPr>
              <a:t>Math: Numerals and operation </a:t>
            </a:r>
            <a:endParaRPr sz="2450" b="1">
              <a:latin typeface="IBM Plex Sans"/>
              <a:ea typeface="IBM Plex Sans"/>
              <a:cs typeface="IBM Plex Sans"/>
              <a:sym typeface="IBM Plex Sans"/>
            </a:endParaRPr>
          </a:p>
          <a:p>
            <a:pPr marL="0" lvl="0" indent="0" algn="l" rtl="0">
              <a:spcBef>
                <a:spcPts val="1600"/>
              </a:spcBef>
              <a:spcAft>
                <a:spcPts val="0"/>
              </a:spcAft>
              <a:buNone/>
            </a:pPr>
            <a:r>
              <a:rPr lang="en" sz="2450" b="1">
                <a:latin typeface="IBM Plex Sans"/>
                <a:ea typeface="IBM Plex Sans"/>
                <a:cs typeface="IBM Plex Sans"/>
                <a:sym typeface="IBM Plex Sans"/>
              </a:rPr>
              <a:t>Goal 1: </a:t>
            </a:r>
            <a:endParaRPr sz="2450" b="1">
              <a:latin typeface="IBM Plex Sans"/>
              <a:ea typeface="IBM Plex Sans"/>
              <a:cs typeface="IBM Plex Sans"/>
              <a:sym typeface="IBM Plex Sans"/>
            </a:endParaRPr>
          </a:p>
          <a:p>
            <a:pPr marL="0" lvl="0" indent="0" algn="l" rtl="0">
              <a:spcBef>
                <a:spcPts val="1600"/>
              </a:spcBef>
              <a:spcAft>
                <a:spcPts val="0"/>
              </a:spcAft>
              <a:buNone/>
            </a:pPr>
            <a:r>
              <a:rPr lang="en" sz="2450" b="1">
                <a:latin typeface="IBM Plex Sans"/>
                <a:ea typeface="IBM Plex Sans"/>
                <a:cs typeface="IBM Plex Sans"/>
                <a:sym typeface="IBM Plex Sans"/>
              </a:rPr>
              <a:t>Apply math concepts (represent, estimate, computer, relate numbers, and numeric systems)</a:t>
            </a:r>
            <a:endParaRPr sz="2450" b="1">
              <a:latin typeface="IBM Plex Sans"/>
              <a:ea typeface="IBM Plex Sans"/>
              <a:cs typeface="IBM Plex Sans"/>
              <a:sym typeface="IBM Plex Sans"/>
            </a:endParaRPr>
          </a:p>
          <a:p>
            <a:pPr marL="0" lvl="0" indent="0" algn="l" rtl="0">
              <a:spcBef>
                <a:spcPts val="1600"/>
              </a:spcBef>
              <a:spcAft>
                <a:spcPts val="0"/>
              </a:spcAft>
              <a:buNone/>
            </a:pPr>
            <a:r>
              <a:rPr lang="en" sz="2450" b="1">
                <a:latin typeface="IBM Plex Sans"/>
                <a:ea typeface="IBM Plex Sans"/>
                <a:cs typeface="IBM Plex Sans"/>
                <a:sym typeface="IBM Plex Sans"/>
              </a:rPr>
              <a:t>Select and interpret units in formulas</a:t>
            </a:r>
            <a:endParaRPr sz="2450" b="1">
              <a:latin typeface="IBM Plex Sans"/>
              <a:ea typeface="IBM Plex Sans"/>
              <a:cs typeface="IBM Plex Sans"/>
              <a:sym typeface="IBM Plex Sans"/>
            </a:endParaRPr>
          </a:p>
          <a:p>
            <a:pPr marL="0" lvl="0" indent="0" algn="l" rtl="0">
              <a:spcBef>
                <a:spcPts val="1600"/>
              </a:spcBef>
              <a:spcAft>
                <a:spcPts val="1600"/>
              </a:spcAft>
              <a:buNone/>
            </a:pPr>
            <a:r>
              <a:rPr lang="en" sz="2450" b="1">
                <a:latin typeface="IBM Plex Sans"/>
                <a:ea typeface="IBM Plex Sans"/>
                <a:cs typeface="IBM Plex Sans"/>
                <a:sym typeface="IBM Plex Sans"/>
              </a:rPr>
              <a:t>Select and interpret the scale in a graphic</a:t>
            </a:r>
            <a:endParaRPr sz="2450" b="1">
              <a:latin typeface="IBM Plex Sans"/>
              <a:ea typeface="IBM Plex Sans"/>
              <a:cs typeface="IBM Plex Sans"/>
              <a:sym typeface="IBM Plex Sans"/>
            </a:endParaRPr>
          </a:p>
        </p:txBody>
      </p:sp>
      <p:sp>
        <p:nvSpPr>
          <p:cNvPr id="409" name="Google Shape;409;p65"/>
          <p:cNvSpPr txBox="1"/>
          <p:nvPr/>
        </p:nvSpPr>
        <p:spPr>
          <a:xfrm>
            <a:off x="2719800" y="6273100"/>
            <a:ext cx="6317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100">
                <a:solidFill>
                  <a:schemeClr val="dk1"/>
                </a:solidFill>
                <a:latin typeface="IBM Plex Sans Medium"/>
                <a:ea typeface="IBM Plex Sans Medium"/>
                <a:cs typeface="IBM Plex Sans Medium"/>
                <a:sym typeface="IBM Plex Sans Medium"/>
              </a:rPr>
              <a:t>(This information was translated from Spanish for the purpose of this presentation, as it was written in his IEP).</a:t>
            </a:r>
            <a:endParaRPr sz="1100">
              <a:solidFill>
                <a:schemeClr val="dk1"/>
              </a:solidFill>
              <a:latin typeface="IBM Plex Sans Medium"/>
              <a:ea typeface="IBM Plex Sans Medium"/>
              <a:cs typeface="IBM Plex Sans Medium"/>
              <a:sym typeface="IBM Plex Sans Medium"/>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Technical Assistance Focus</a:t>
            </a:r>
            <a:endParaRPr/>
          </a:p>
        </p:txBody>
      </p:sp>
      <p:sp>
        <p:nvSpPr>
          <p:cNvPr id="415" name="Google Shape;415;p6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BM Plex Sans"/>
              <a:buChar char="●"/>
            </a:pPr>
            <a:r>
              <a:rPr lang="en" b="1">
                <a:latin typeface="IBM Plex Sans"/>
                <a:ea typeface="IBM Plex Sans"/>
                <a:cs typeface="IBM Plex Sans"/>
                <a:sym typeface="IBM Plex Sans"/>
              </a:rPr>
              <a:t>Ryan needs assistance in communication. His mother collaborated in the identification of his preferred mode of communication.</a:t>
            </a:r>
            <a:endParaRPr b="1">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b="1">
                <a:latin typeface="IBM Plex Sans"/>
                <a:ea typeface="IBM Plex Sans"/>
                <a:cs typeface="IBM Plex Sans"/>
                <a:sym typeface="IBM Plex Sans"/>
              </a:rPr>
              <a:t>Teacher was instructed on the communication system used by the students ( the two-hand system). </a:t>
            </a:r>
            <a:endParaRPr b="1">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b="1">
                <a:latin typeface="IBM Plex Sans"/>
                <a:ea typeface="IBM Plex Sans"/>
                <a:cs typeface="IBM Plex Sans"/>
                <a:sym typeface="IBM Plex Sans"/>
              </a:rPr>
              <a:t>He has to be able to communicate in a regular classroom to participate and interact with classmates. </a:t>
            </a:r>
            <a:endParaRPr b="1">
              <a:latin typeface="IBM Plex Sans"/>
              <a:ea typeface="IBM Plex Sans"/>
              <a:cs typeface="IBM Plex Sans"/>
              <a:sym typeface="IBM Plex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 TA to </a:t>
            </a:r>
            <a:r>
              <a:rPr lang="en"/>
              <a:t>T</a:t>
            </a:r>
            <a:r>
              <a:rPr lang="en" b="1"/>
              <a:t>eachers</a:t>
            </a:r>
            <a:endParaRPr b="1"/>
          </a:p>
        </p:txBody>
      </p:sp>
      <p:sp>
        <p:nvSpPr>
          <p:cNvPr id="421" name="Google Shape;421;p6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4175" algn="l" rtl="0">
              <a:spcBef>
                <a:spcPts val="0"/>
              </a:spcBef>
              <a:spcAft>
                <a:spcPts val="0"/>
              </a:spcAft>
              <a:buSzPts val="2450"/>
              <a:buFont typeface="IBM Plex Sans"/>
              <a:buChar char="●"/>
            </a:pPr>
            <a:r>
              <a:rPr lang="en" sz="2450" b="1">
                <a:latin typeface="IBM Plex Sans"/>
                <a:ea typeface="IBM Plex Sans"/>
                <a:cs typeface="IBM Plex Sans"/>
                <a:sym typeface="IBM Plex Sans"/>
              </a:rPr>
              <a:t>Revision of IEP to change his placement to a regular 7th grade (GEC) with the modifications and accommodations needed.</a:t>
            </a:r>
            <a:endParaRPr sz="2450" b="1">
              <a:latin typeface="IBM Plex Sans"/>
              <a:ea typeface="IBM Plex Sans"/>
              <a:cs typeface="IBM Plex Sans"/>
              <a:sym typeface="IBM Plex Sans"/>
            </a:endParaRPr>
          </a:p>
          <a:p>
            <a:pPr marL="457200" lvl="0" indent="-384175" algn="l" rtl="0">
              <a:spcBef>
                <a:spcPts val="1000"/>
              </a:spcBef>
              <a:spcAft>
                <a:spcPts val="0"/>
              </a:spcAft>
              <a:buSzPts val="2450"/>
              <a:buFont typeface="IBM Plex Sans"/>
              <a:buChar char="●"/>
            </a:pPr>
            <a:r>
              <a:rPr lang="en" sz="2450" b="1">
                <a:latin typeface="IBM Plex Sans"/>
                <a:ea typeface="IBM Plex Sans"/>
                <a:cs typeface="IBM Plex Sans"/>
                <a:sym typeface="IBM Plex Sans"/>
              </a:rPr>
              <a:t>TA to content area teachers on how to teach Ryan using his unique communication system.</a:t>
            </a:r>
            <a:endParaRPr sz="2450" b="1">
              <a:latin typeface="IBM Plex Sans"/>
              <a:ea typeface="IBM Plex Sans"/>
              <a:cs typeface="IBM Plex Sans"/>
              <a:sym typeface="IBM Plex Sans"/>
            </a:endParaRPr>
          </a:p>
          <a:p>
            <a:pPr marL="457200" lvl="0" indent="-384175" algn="l" rtl="0">
              <a:spcBef>
                <a:spcPts val="1000"/>
              </a:spcBef>
              <a:spcAft>
                <a:spcPts val="0"/>
              </a:spcAft>
              <a:buSzPts val="2450"/>
              <a:buFont typeface="IBM Plex Sans"/>
              <a:buChar char="●"/>
            </a:pPr>
            <a:r>
              <a:rPr lang="en" sz="2450" b="1">
                <a:latin typeface="IBM Plex Sans"/>
                <a:ea typeface="IBM Plex Sans"/>
                <a:cs typeface="IBM Plex Sans"/>
                <a:sym typeface="IBM Plex Sans"/>
              </a:rPr>
              <a:t>How to ask questions of Ryan? </a:t>
            </a:r>
            <a:endParaRPr sz="2450" b="1">
              <a:latin typeface="IBM Plex Sans"/>
              <a:ea typeface="IBM Plex Sans"/>
              <a:cs typeface="IBM Plex Sans"/>
              <a:sym typeface="IBM Plex Sans"/>
            </a:endParaRPr>
          </a:p>
          <a:p>
            <a:pPr marL="457200" lvl="0" indent="-384175" algn="l" rtl="0">
              <a:spcBef>
                <a:spcPts val="1000"/>
              </a:spcBef>
              <a:spcAft>
                <a:spcPts val="0"/>
              </a:spcAft>
              <a:buSzPts val="2450"/>
              <a:buFont typeface="IBM Plex Sans"/>
              <a:buChar char="●"/>
            </a:pPr>
            <a:r>
              <a:rPr lang="en" sz="2450" b="1">
                <a:latin typeface="IBM Plex Sans"/>
                <a:ea typeface="IBM Plex Sans"/>
                <a:cs typeface="IBM Plex Sans"/>
                <a:sym typeface="IBM Plex Sans"/>
              </a:rPr>
              <a:t>How to evaluate Ryan?</a:t>
            </a:r>
            <a:endParaRPr sz="2450" b="1">
              <a:latin typeface="IBM Plex Sans"/>
              <a:ea typeface="IBM Plex Sans"/>
              <a:cs typeface="IBM Plex Sans"/>
              <a:sym typeface="IBM Plex Sans"/>
            </a:endParaRPr>
          </a:p>
          <a:p>
            <a:pPr marL="457200" lvl="0" indent="-384175" algn="l" rtl="0">
              <a:spcBef>
                <a:spcPts val="1000"/>
              </a:spcBef>
              <a:spcAft>
                <a:spcPts val="0"/>
              </a:spcAft>
              <a:buSzPts val="2450"/>
              <a:buChar char="●"/>
            </a:pPr>
            <a:r>
              <a:rPr lang="en" sz="2450" b="1"/>
              <a:t>TA:</a:t>
            </a:r>
            <a:r>
              <a:rPr lang="en" sz="2450" b="1">
                <a:latin typeface="IBM Plex Sans"/>
                <a:ea typeface="IBM Plex Sans"/>
                <a:cs typeface="IBM Plex Sans"/>
                <a:sym typeface="IBM Plex Sans"/>
              </a:rPr>
              <a:t> Orientation to Ryan’s classmates to facilitate his interactions in the classrooms (Math, Science,..). Ryan wants to have friends among classmates.</a:t>
            </a:r>
            <a:endParaRPr sz="2450" b="1">
              <a:latin typeface="IBM Plex Sans"/>
              <a:ea typeface="IBM Plex Sans"/>
              <a:cs typeface="IBM Plex Sans"/>
              <a:sym typeface="IBM Plex Sans"/>
            </a:endParaRPr>
          </a:p>
          <a:p>
            <a:pPr marL="0" lvl="0" indent="0" algn="l" rtl="0">
              <a:spcBef>
                <a:spcPts val="1600"/>
              </a:spcBef>
              <a:spcAft>
                <a:spcPts val="0"/>
              </a:spcAft>
              <a:buClr>
                <a:schemeClr val="dk2"/>
              </a:buClr>
              <a:buSzPts val="1100"/>
              <a:buFont typeface="Arial"/>
              <a:buNone/>
            </a:pPr>
            <a:r>
              <a:rPr lang="en" sz="2400" b="1">
                <a:latin typeface="IBM Plex Sans"/>
                <a:ea typeface="IBM Plex Sans"/>
                <a:cs typeface="IBM Plex Sans"/>
                <a:sym typeface="IBM Plex Sans"/>
              </a:rPr>
              <a:t> </a:t>
            </a:r>
            <a:endParaRPr sz="2400" b="1">
              <a:latin typeface="IBM Plex Sans"/>
              <a:ea typeface="IBM Plex Sans"/>
              <a:cs typeface="IBM Plex Sans"/>
              <a:sym typeface="IBM Plex Sans"/>
            </a:endParaRPr>
          </a:p>
          <a:p>
            <a:pPr marL="0" lvl="0" indent="0" algn="l" rtl="0">
              <a:spcBef>
                <a:spcPts val="16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8"/>
          <p:cNvSpPr txBox="1">
            <a:spLocks noGrp="1"/>
          </p:cNvSpPr>
          <p:nvPr>
            <p:ph type="title"/>
          </p:nvPr>
        </p:nvSpPr>
        <p:spPr>
          <a:xfrm>
            <a:off x="217525" y="1539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TA to </a:t>
            </a:r>
            <a:r>
              <a:rPr lang="en"/>
              <a:t>T</a:t>
            </a:r>
            <a:r>
              <a:rPr lang="en" b="1"/>
              <a:t>eachers and </a:t>
            </a:r>
            <a:r>
              <a:rPr lang="en"/>
              <a:t>C</a:t>
            </a:r>
            <a:r>
              <a:rPr lang="en" b="1"/>
              <a:t>lassmates  (1 of 2)</a:t>
            </a:r>
            <a:endParaRPr b="1"/>
          </a:p>
        </p:txBody>
      </p:sp>
      <p:sp>
        <p:nvSpPr>
          <p:cNvPr id="427" name="Google Shape;427;p6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4175" algn="l" rtl="0">
              <a:lnSpc>
                <a:spcPct val="85000"/>
              </a:lnSpc>
              <a:spcBef>
                <a:spcPts val="0"/>
              </a:spcBef>
              <a:spcAft>
                <a:spcPts val="0"/>
              </a:spcAft>
              <a:buSzPts val="2450"/>
              <a:buChar char="●"/>
            </a:pPr>
            <a:r>
              <a:rPr lang="en" sz="2450"/>
              <a:t>Ryan had been attending regular classes since the 7th grade, accessing the GEC with a teacher assistant, accommodations, and modifications recommended to fit his communication needs.</a:t>
            </a:r>
            <a:endParaRPr sz="2450"/>
          </a:p>
          <a:p>
            <a:pPr marL="457200" lvl="0" indent="-384175" algn="l" rtl="0">
              <a:lnSpc>
                <a:spcPct val="85000"/>
              </a:lnSpc>
              <a:spcBef>
                <a:spcPts val="1000"/>
              </a:spcBef>
              <a:spcAft>
                <a:spcPts val="0"/>
              </a:spcAft>
              <a:buSzPts val="2450"/>
              <a:buChar char="●"/>
            </a:pPr>
            <a:r>
              <a:rPr lang="en" sz="2450"/>
              <a:t>Evaluations are modified to allow him to respond with Yes/No answers.</a:t>
            </a:r>
            <a:endParaRPr sz="2450"/>
          </a:p>
          <a:p>
            <a:pPr marL="457200" lvl="0" indent="-384175" algn="l" rtl="0">
              <a:lnSpc>
                <a:spcPct val="85000"/>
              </a:lnSpc>
              <a:spcBef>
                <a:spcPts val="1000"/>
              </a:spcBef>
              <a:spcAft>
                <a:spcPts val="0"/>
              </a:spcAft>
              <a:buSzPts val="2450"/>
              <a:buChar char="●"/>
            </a:pPr>
            <a:r>
              <a:rPr lang="en" sz="2450"/>
              <a:t>Additionally, teachers use two alternatives (one for each hand) to request Ryan’s participation in the class.</a:t>
            </a:r>
            <a:endParaRPr sz="2450"/>
          </a:p>
          <a:p>
            <a:pPr marL="0" lvl="0" indent="0" algn="l" rtl="0">
              <a:lnSpc>
                <a:spcPct val="85000"/>
              </a:lnSpc>
              <a:spcBef>
                <a:spcPts val="1000"/>
              </a:spcBef>
              <a:spcAft>
                <a:spcPts val="1600"/>
              </a:spcAft>
              <a:buNone/>
            </a:pPr>
            <a:endParaRPr sz="2450" b="1">
              <a:latin typeface="IBM Plex Sans"/>
              <a:ea typeface="IBM Plex Sans"/>
              <a:cs typeface="IBM Plex Sans"/>
              <a:sym typeface="IBM Plex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Iowa’s Revamped TA Process</a:t>
            </a:r>
            <a:endParaRPr/>
          </a:p>
        </p:txBody>
      </p:sp>
      <p:sp>
        <p:nvSpPr>
          <p:cNvPr id="90" name="Google Shape;90;p1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
              <a:t>Includes:</a:t>
            </a:r>
            <a:endParaRPr/>
          </a:p>
          <a:p>
            <a:pPr marL="457200" lvl="0" indent="-381000" algn="l" rtl="0">
              <a:lnSpc>
                <a:spcPct val="105000"/>
              </a:lnSpc>
              <a:spcBef>
                <a:spcPts val="1200"/>
              </a:spcBef>
              <a:spcAft>
                <a:spcPts val="0"/>
              </a:spcAft>
              <a:buClr>
                <a:srgbClr val="408087"/>
              </a:buClr>
              <a:buSzPts val="2400"/>
              <a:buFont typeface="IBM Plex Sans SemiBold"/>
              <a:buChar char="●"/>
            </a:pPr>
            <a:r>
              <a:rPr lang="en"/>
              <a:t>Needs assessment </a:t>
            </a:r>
            <a:endParaRPr/>
          </a:p>
          <a:p>
            <a:pPr marL="457200" lvl="0" indent="-381000" algn="l" rtl="0">
              <a:lnSpc>
                <a:spcPct val="105000"/>
              </a:lnSpc>
              <a:spcBef>
                <a:spcPts val="0"/>
              </a:spcBef>
              <a:spcAft>
                <a:spcPts val="0"/>
              </a:spcAft>
              <a:buClr>
                <a:srgbClr val="408087"/>
              </a:buClr>
              <a:buSzPts val="2400"/>
              <a:buFont typeface="IBM Plex Sans SemiBold"/>
              <a:buChar char="●"/>
            </a:pPr>
            <a:r>
              <a:rPr lang="en"/>
              <a:t>TA readiness factors </a:t>
            </a:r>
            <a:endParaRPr/>
          </a:p>
          <a:p>
            <a:pPr marL="457200" lvl="0" indent="-381000" algn="l" rtl="0">
              <a:lnSpc>
                <a:spcPct val="105000"/>
              </a:lnSpc>
              <a:spcBef>
                <a:spcPts val="0"/>
              </a:spcBef>
              <a:spcAft>
                <a:spcPts val="0"/>
              </a:spcAft>
              <a:buClr>
                <a:srgbClr val="408087"/>
              </a:buClr>
              <a:buSzPts val="2400"/>
              <a:buFont typeface="IBM Plex Sans SemiBold"/>
              <a:buChar char="●"/>
            </a:pPr>
            <a:r>
              <a:rPr lang="en"/>
              <a:t>Setting outcomes with the team-measurable </a:t>
            </a:r>
            <a:r>
              <a:rPr lang="en">
                <a:highlight>
                  <a:schemeClr val="accent6"/>
                </a:highlight>
              </a:rPr>
              <a:t>ADULT</a:t>
            </a:r>
            <a:r>
              <a:rPr lang="en"/>
              <a:t> behavior outcomes</a:t>
            </a:r>
            <a:endParaRPr/>
          </a:p>
          <a:p>
            <a:pPr marL="457200" lvl="0" indent="-381000" algn="l" rtl="0">
              <a:lnSpc>
                <a:spcPct val="105000"/>
              </a:lnSpc>
              <a:spcBef>
                <a:spcPts val="0"/>
              </a:spcBef>
              <a:spcAft>
                <a:spcPts val="0"/>
              </a:spcAft>
              <a:buClr>
                <a:srgbClr val="408087"/>
              </a:buClr>
              <a:buSzPts val="2400"/>
              <a:buFont typeface="IBM Plex Sans SemiBold"/>
              <a:buChar char="●"/>
            </a:pPr>
            <a:r>
              <a:rPr lang="en"/>
              <a:t>Team ownership </a:t>
            </a:r>
            <a:endParaRPr/>
          </a:p>
          <a:p>
            <a:pPr marL="0" lvl="0" indent="0" algn="l" rtl="0">
              <a:lnSpc>
                <a:spcPct val="105000"/>
              </a:lnSpc>
              <a:spcBef>
                <a:spcPts val="1200"/>
              </a:spcBef>
              <a:spcAft>
                <a:spcPts val="0"/>
              </a:spcAft>
              <a:buClr>
                <a:schemeClr val="dk1"/>
              </a:buClr>
              <a:buSzPts val="1100"/>
              <a:buFont typeface="Arial"/>
              <a:buNone/>
            </a:pPr>
            <a:r>
              <a:rPr lang="en"/>
              <a:t>*Shout out to Sam Morgan and Julie Durando for helping IA with our TA process!!*</a:t>
            </a:r>
            <a:endParaRPr/>
          </a:p>
          <a:p>
            <a:pPr marL="0" lvl="0" indent="0" algn="l" rtl="0">
              <a:lnSpc>
                <a:spcPct val="105000"/>
              </a:lnSpc>
              <a:spcBef>
                <a:spcPts val="1200"/>
              </a:spcBef>
              <a:spcAft>
                <a:spcPts val="1200"/>
              </a:spcAft>
              <a:buClr>
                <a:schemeClr val="dk1"/>
              </a:buClr>
              <a:buSzPts val="1100"/>
              <a:buFont typeface="Arial"/>
              <a:buNone/>
            </a:pPr>
            <a:r>
              <a:rPr lang="en"/>
              <a:t>Tip: If you can get your project training on adult SEL and best coaching practices: do it!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9"/>
          <p:cNvSpPr txBox="1">
            <a:spLocks noGrp="1"/>
          </p:cNvSpPr>
          <p:nvPr>
            <p:ph type="title"/>
          </p:nvPr>
        </p:nvSpPr>
        <p:spPr>
          <a:xfrm>
            <a:off x="91975" y="389350"/>
            <a:ext cx="86619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400"/>
              <a:t>TA to Teachers and Classmates</a:t>
            </a:r>
            <a:r>
              <a:rPr lang="en" sz="4000"/>
              <a:t> </a:t>
            </a:r>
            <a:r>
              <a:rPr lang="en" sz="2500"/>
              <a:t>(2 of 2)</a:t>
            </a:r>
            <a:endParaRPr sz="2500"/>
          </a:p>
          <a:p>
            <a:pPr marL="0" lvl="0" indent="0" algn="l" rtl="0">
              <a:spcBef>
                <a:spcPts val="0"/>
              </a:spcBef>
              <a:spcAft>
                <a:spcPts val="0"/>
              </a:spcAft>
              <a:buClr>
                <a:schemeClr val="dk2"/>
              </a:buClr>
              <a:buSzPts val="1100"/>
              <a:buFont typeface="Arial"/>
              <a:buNone/>
            </a:pPr>
            <a:endParaRPr/>
          </a:p>
        </p:txBody>
      </p:sp>
      <p:sp>
        <p:nvSpPr>
          <p:cNvPr id="433" name="Google Shape;433;p6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85000"/>
              </a:lnSpc>
              <a:spcBef>
                <a:spcPts val="0"/>
              </a:spcBef>
              <a:spcAft>
                <a:spcPts val="0"/>
              </a:spcAft>
              <a:buSzPts val="2400"/>
              <a:buChar char="●"/>
            </a:pPr>
            <a:r>
              <a:rPr lang="en" sz="2400"/>
              <a:t>Additional time to take tests.</a:t>
            </a:r>
            <a:endParaRPr sz="2400"/>
          </a:p>
          <a:p>
            <a:pPr marL="457200" lvl="0" indent="-381000" algn="l" rtl="0">
              <a:lnSpc>
                <a:spcPct val="85000"/>
              </a:lnSpc>
              <a:spcBef>
                <a:spcPts val="1000"/>
              </a:spcBef>
              <a:spcAft>
                <a:spcPts val="0"/>
              </a:spcAft>
              <a:buSzPts val="2400"/>
              <a:buChar char="●"/>
            </a:pPr>
            <a:r>
              <a:rPr lang="en" sz="2400"/>
              <a:t>Additional time to answer questions in the classroom. </a:t>
            </a:r>
            <a:endParaRPr sz="2400"/>
          </a:p>
          <a:p>
            <a:pPr marL="457200" lvl="0" indent="-381000" algn="l" rtl="0">
              <a:lnSpc>
                <a:spcPct val="85000"/>
              </a:lnSpc>
              <a:spcBef>
                <a:spcPts val="1000"/>
              </a:spcBef>
              <a:spcAft>
                <a:spcPts val="0"/>
              </a:spcAft>
              <a:buSzPts val="2400"/>
              <a:buChar char="●"/>
            </a:pPr>
            <a:r>
              <a:rPr lang="en" sz="2400"/>
              <a:t>TA is offered to teachers, other school personnel and classmates in accordance with Ryan’s academic and social needs.</a:t>
            </a:r>
            <a:endParaRPr sz="2400"/>
          </a:p>
          <a:p>
            <a:pPr marL="0" lvl="0" indent="0" algn="l" rtl="0">
              <a:lnSpc>
                <a:spcPct val="85000"/>
              </a:lnSpc>
              <a:spcBef>
                <a:spcPts val="1600"/>
              </a:spcBef>
              <a:spcAft>
                <a:spcPts val="0"/>
              </a:spcAft>
              <a:buClr>
                <a:schemeClr val="dk2"/>
              </a:buClr>
              <a:buSzPts val="1100"/>
              <a:buFont typeface="Arial"/>
              <a:buNone/>
            </a:pPr>
            <a:endParaRPr sz="2400" b="1">
              <a:latin typeface="IBM Plex Sans"/>
              <a:ea typeface="IBM Plex Sans"/>
              <a:cs typeface="IBM Plex Sans"/>
              <a:sym typeface="IBM Plex Sans"/>
            </a:endParaRPr>
          </a:p>
          <a:p>
            <a:pPr marL="0" lvl="0" indent="0" algn="l" rtl="0">
              <a:spcBef>
                <a:spcPts val="16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0"/>
          <p:cNvSpPr txBox="1">
            <a:spLocks noGrp="1"/>
          </p:cNvSpPr>
          <p:nvPr>
            <p:ph type="title"/>
          </p:nvPr>
        </p:nvSpPr>
        <p:spPr>
          <a:xfrm>
            <a:off x="421650" y="-131233"/>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Ryan’s Mother: </a:t>
            </a:r>
            <a:r>
              <a:rPr lang="en" b="1"/>
              <a:t>Mrs. Yvette Cedeno</a:t>
            </a:r>
            <a:endParaRPr b="1"/>
          </a:p>
        </p:txBody>
      </p:sp>
      <p:pic>
        <p:nvPicPr>
          <p:cNvPr id="439" name="Google Shape;439;p70" title="Yvette Cedeno's Experience">
            <a:hlinkClick r:id="rId3"/>
          </p:cNvPr>
          <p:cNvPicPr preferRelativeResize="0"/>
          <p:nvPr/>
        </p:nvPicPr>
        <p:blipFill>
          <a:blip r:embed="rId4">
            <a:alphaModFix/>
          </a:blip>
          <a:stretch>
            <a:fillRect/>
          </a:stretch>
        </p:blipFill>
        <p:spPr>
          <a:xfrm>
            <a:off x="823200" y="1246400"/>
            <a:ext cx="7210250" cy="540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1"/>
          <p:cNvSpPr txBox="1">
            <a:spLocks noGrp="1"/>
          </p:cNvSpPr>
          <p:nvPr>
            <p:ph type="title"/>
          </p:nvPr>
        </p:nvSpPr>
        <p:spPr>
          <a:xfrm>
            <a:off x="557225" y="709200"/>
            <a:ext cx="7844100" cy="18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Presuming Competence</a:t>
            </a:r>
            <a:endParaRPr/>
          </a:p>
        </p:txBody>
      </p:sp>
      <p:sp>
        <p:nvSpPr>
          <p:cNvPr id="445" name="Google Shape;445;p71"/>
          <p:cNvSpPr txBox="1">
            <a:spLocks noGrp="1"/>
          </p:cNvSpPr>
          <p:nvPr>
            <p:ph type="subTitle" idx="1"/>
          </p:nvPr>
        </p:nvSpPr>
        <p:spPr>
          <a:xfrm>
            <a:off x="1264500" y="1883675"/>
            <a:ext cx="6974700" cy="350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408087"/>
                </a:solidFill>
                <a:highlight>
                  <a:srgbClr val="FFFFFF"/>
                </a:highlight>
                <a:latin typeface="IBM Plex Sans"/>
                <a:ea typeface="IBM Plex Sans"/>
                <a:cs typeface="IBM Plex Sans"/>
                <a:sym typeface="IBM Plex Sans"/>
              </a:rPr>
              <a:t>“Presuming competence means to assume [that a person] has the capacity to think, learn, and understand—even if you don’t see any tangible evidence that such is the case. It’s assuming they are not inherently incapable; they just need the right supports and systems to help them succeed.”</a:t>
            </a:r>
            <a:endParaRPr b="1">
              <a:solidFill>
                <a:srgbClr val="408087"/>
              </a:solidFill>
              <a:latin typeface="IBM Plex Sans"/>
              <a:ea typeface="IBM Plex Sans"/>
              <a:cs typeface="IBM Plex Sans"/>
              <a:sym typeface="IBM Plex Sans"/>
            </a:endParaRPr>
          </a:p>
        </p:txBody>
      </p:sp>
      <p:sp>
        <p:nvSpPr>
          <p:cNvPr id="446" name="Google Shape;446;p71"/>
          <p:cNvSpPr txBox="1"/>
          <p:nvPr/>
        </p:nvSpPr>
        <p:spPr>
          <a:xfrm>
            <a:off x="3952325" y="5936300"/>
            <a:ext cx="467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u="sng">
                <a:solidFill>
                  <a:srgbClr val="233142"/>
                </a:solidFill>
                <a:latin typeface="IBM Plex Sans"/>
                <a:ea typeface="IBM Plex Sans"/>
                <a:cs typeface="IBM Plex Sans"/>
                <a:sym typeface="IBM Plex Sans"/>
              </a:rPr>
              <a:t>https://blog.theautismsite.greatergood.com/presume-competence/</a:t>
            </a:r>
            <a:endParaRPr sz="1000" b="1" u="sng">
              <a:solidFill>
                <a:srgbClr val="233142"/>
              </a:solidFill>
              <a:latin typeface="IBM Plex Sans"/>
              <a:ea typeface="IBM Plex Sans"/>
              <a:cs typeface="IBM Plex Sans"/>
              <a:sym typeface="IBM Plex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2"/>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Reflection #4</a:t>
            </a:r>
            <a:endParaRPr dirty="0"/>
          </a:p>
        </p:txBody>
      </p:sp>
      <p:sp>
        <p:nvSpPr>
          <p:cNvPr id="452" name="Google Shape;452;p72"/>
          <p:cNvSpPr txBox="1">
            <a:spLocks noGrp="1"/>
          </p:cNvSpPr>
          <p:nvPr>
            <p:ph type="subTitle" idx="1"/>
          </p:nvPr>
        </p:nvSpPr>
        <p:spPr>
          <a:xfrm>
            <a:off x="1264500" y="1951325"/>
            <a:ext cx="6390600" cy="19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08087"/>
                </a:solidFill>
                <a:latin typeface="IBM Plex Sans"/>
                <a:ea typeface="IBM Plex Sans"/>
                <a:cs typeface="IBM Plex Sans"/>
                <a:sym typeface="IBM Plex Sans"/>
              </a:rPr>
              <a:t>Consider:</a:t>
            </a:r>
            <a:endParaRPr b="1">
              <a:solidFill>
                <a:srgbClr val="408087"/>
              </a:solidFill>
              <a:latin typeface="IBM Plex Sans"/>
              <a:ea typeface="IBM Plex Sans"/>
              <a:cs typeface="IBM Plex Sans"/>
              <a:sym typeface="IBM Plex Sans"/>
            </a:endParaRPr>
          </a:p>
          <a:p>
            <a:pPr marL="457200" lvl="0" indent="-381000" algn="l" rtl="0">
              <a:spcBef>
                <a:spcPts val="160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What did you hear that resonated with you?</a:t>
            </a:r>
            <a:endParaRPr b="1">
              <a:solidFill>
                <a:srgbClr val="408087"/>
              </a:solidFill>
              <a:latin typeface="IBM Plex Sans"/>
              <a:ea typeface="IBM Plex Sans"/>
              <a:cs typeface="IBM Plex Sans"/>
              <a:sym typeface="IBM Plex Sans"/>
            </a:endParaRPr>
          </a:p>
          <a:p>
            <a:pPr marL="457200" lvl="0" indent="-381000" algn="l" rtl="0">
              <a:spcBef>
                <a:spcPts val="0"/>
              </a:spcBef>
              <a:spcAft>
                <a:spcPts val="0"/>
              </a:spcAft>
              <a:buClr>
                <a:srgbClr val="408087"/>
              </a:buClr>
              <a:buSzPts val="2400"/>
              <a:buFont typeface="IBM Plex Sans"/>
              <a:buChar char="●"/>
            </a:pPr>
            <a:r>
              <a:rPr lang="en" b="1">
                <a:solidFill>
                  <a:srgbClr val="408087"/>
                </a:solidFill>
                <a:latin typeface="IBM Plex Sans"/>
                <a:ea typeface="IBM Plex Sans"/>
                <a:cs typeface="IBM Plex Sans"/>
                <a:sym typeface="IBM Plex Sans"/>
              </a:rPr>
              <a:t>How do you/how might you speak with educational teams about presuming competence/the least dangerous assumption?</a:t>
            </a:r>
            <a:endParaRPr b="1">
              <a:solidFill>
                <a:srgbClr val="408087"/>
              </a:solidFill>
              <a:latin typeface="IBM Plex Sans"/>
              <a:ea typeface="IBM Plex Sans"/>
              <a:cs typeface="IBM Plex Sans"/>
              <a:sym typeface="IBM Plex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3"/>
          <p:cNvSpPr txBox="1">
            <a:spLocks noGrp="1"/>
          </p:cNvSpPr>
          <p:nvPr>
            <p:ph type="title"/>
          </p:nvPr>
        </p:nvSpPr>
        <p:spPr>
          <a:xfrm>
            <a:off x="1094850" y="1236900"/>
            <a:ext cx="6954300" cy="231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Breakouts</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4"/>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463" name="Google Shape;463;p74"/>
          <p:cNvSpPr txBox="1">
            <a:spLocks noGrp="1"/>
          </p:cNvSpPr>
          <p:nvPr>
            <p:ph type="subTitle" idx="1"/>
          </p:nvPr>
        </p:nvSpPr>
        <p:spPr>
          <a:xfrm>
            <a:off x="1195675" y="2679975"/>
            <a:ext cx="6390600" cy="1951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u="sng">
                <a:solidFill>
                  <a:schemeClr val="hlink"/>
                </a:solidFill>
                <a:hlinkClick r:id="rId3"/>
              </a:rPr>
              <a:t>Evaluation Link</a:t>
            </a:r>
            <a:endParaRPr sz="30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Thoughts</a:t>
            </a:r>
            <a:endParaRPr/>
          </a:p>
        </p:txBody>
      </p:sp>
      <p:sp>
        <p:nvSpPr>
          <p:cNvPr id="469" name="Google Shape;469;p7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IBM Plex Sans"/>
              <a:buChar char="●"/>
            </a:pPr>
            <a:r>
              <a:rPr lang="en" b="1">
                <a:latin typeface="IBM Plex Sans"/>
                <a:ea typeface="IBM Plex Sans"/>
                <a:cs typeface="IBM Plex Sans"/>
                <a:sym typeface="IBM Plex Sans"/>
              </a:rPr>
              <a:t>Thank you for joining</a:t>
            </a:r>
            <a:endParaRPr b="1">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b="1">
                <a:latin typeface="IBM Plex Sans"/>
                <a:ea typeface="IBM Plex Sans"/>
                <a:cs typeface="IBM Plex Sans"/>
                <a:sym typeface="IBM Plex Sans"/>
              </a:rPr>
              <a:t>We are just starting this journey</a:t>
            </a:r>
            <a:endParaRPr b="1">
              <a:latin typeface="IBM Plex Sans Condensed"/>
              <a:ea typeface="IBM Plex Sans Condensed"/>
              <a:cs typeface="IBM Plex Sans Condensed"/>
              <a:sym typeface="IBM Plex Sans Condensed"/>
            </a:endParaRPr>
          </a:p>
          <a:p>
            <a:pPr marL="914400" lvl="1" indent="-368300" algn="l" rtl="0">
              <a:spcBef>
                <a:spcPts val="0"/>
              </a:spcBef>
              <a:spcAft>
                <a:spcPts val="0"/>
              </a:spcAft>
              <a:buSzPts val="2200"/>
              <a:buFont typeface="IBM Plex Sans Condensed"/>
              <a:buChar char="●"/>
            </a:pPr>
            <a:r>
              <a:rPr lang="en" b="1">
                <a:latin typeface="IBM Plex Sans Condensed"/>
                <a:ea typeface="IBM Plex Sans Condensed"/>
                <a:cs typeface="IBM Plex Sans Condensed"/>
                <a:sym typeface="IBM Plex Sans Condensed"/>
              </a:rPr>
              <a:t>Contact:  </a:t>
            </a:r>
            <a:endParaRPr b="1">
              <a:latin typeface="IBM Plex Sans Condensed"/>
              <a:ea typeface="IBM Plex Sans Condensed"/>
              <a:cs typeface="IBM Plex Sans Condensed"/>
              <a:sym typeface="IBM Plex Sans Condensed"/>
            </a:endParaRPr>
          </a:p>
          <a:p>
            <a:pPr marL="1371600" lvl="2" indent="-355600" algn="l" rtl="0">
              <a:spcBef>
                <a:spcPts val="0"/>
              </a:spcBef>
              <a:spcAft>
                <a:spcPts val="0"/>
              </a:spcAft>
              <a:buSzPts val="2000"/>
              <a:buFont typeface="IBM Plex Sans Condensed"/>
              <a:buChar char="■"/>
            </a:pPr>
            <a:r>
              <a:rPr lang="en" sz="2000" b="1">
                <a:latin typeface="IBM Plex Sans Condensed"/>
                <a:ea typeface="IBM Plex Sans Condensed"/>
                <a:cs typeface="IBM Plex Sans Condensed"/>
                <a:sym typeface="IBM Plex Sans Condensed"/>
              </a:rPr>
              <a:t>Kristi Probst (</a:t>
            </a:r>
            <a:r>
              <a:rPr lang="en" sz="2000" b="1" u="sng">
                <a:solidFill>
                  <a:schemeClr val="hlink"/>
                </a:solidFill>
                <a:latin typeface="IBM Plex Sans Condensed"/>
                <a:ea typeface="IBM Plex Sans Condensed"/>
                <a:cs typeface="IBM Plex Sans Condensed"/>
                <a:sym typeface="IBM Plex Sans Condensed"/>
                <a:hlinkClick r:id="rId3"/>
              </a:rPr>
              <a:t>kristi.probst@hknc.org</a:t>
            </a:r>
            <a:r>
              <a:rPr lang="en" sz="2000" b="1">
                <a:latin typeface="IBM Plex Sans Condensed"/>
                <a:ea typeface="IBM Plex Sans Condensed"/>
                <a:cs typeface="IBM Plex Sans Condensed"/>
                <a:sym typeface="IBM Plex Sans Condensed"/>
              </a:rPr>
              <a:t>)</a:t>
            </a:r>
            <a:endParaRPr sz="2000" b="1">
              <a:latin typeface="IBM Plex Sans Condensed"/>
              <a:ea typeface="IBM Plex Sans Condensed"/>
              <a:cs typeface="IBM Plex Sans Condensed"/>
              <a:sym typeface="IBM Plex Sans Condensed"/>
            </a:endParaRPr>
          </a:p>
          <a:p>
            <a:pPr marL="1371600" lvl="2" indent="-355600" algn="l" rtl="0">
              <a:spcBef>
                <a:spcPts val="0"/>
              </a:spcBef>
              <a:spcAft>
                <a:spcPts val="0"/>
              </a:spcAft>
              <a:buSzPts val="2000"/>
              <a:buFont typeface="IBM Plex Sans Condensed"/>
              <a:buChar char="■"/>
            </a:pPr>
            <a:r>
              <a:rPr lang="en" sz="2000" b="1">
                <a:latin typeface="IBM Plex Sans Condensed"/>
                <a:ea typeface="IBM Plex Sans Condensed"/>
                <a:cs typeface="IBM Plex Sans Condensed"/>
                <a:sym typeface="IBM Plex Sans Condensed"/>
              </a:rPr>
              <a:t>Emma Nelson (</a:t>
            </a:r>
            <a:r>
              <a:rPr lang="en" sz="2000" b="1" u="sng">
                <a:solidFill>
                  <a:schemeClr val="hlink"/>
                </a:solidFill>
                <a:latin typeface="IBM Plex Sans Condensed"/>
                <a:ea typeface="IBM Plex Sans Condensed"/>
                <a:cs typeface="IBM Plex Sans Condensed"/>
                <a:sym typeface="IBM Plex Sans Condensed"/>
                <a:hlinkClick r:id="rId4"/>
              </a:rPr>
              <a:t>emma.nelson@hknc.org</a:t>
            </a:r>
            <a:r>
              <a:rPr lang="en" sz="2000" b="1">
                <a:latin typeface="IBM Plex Sans Condensed"/>
                <a:ea typeface="IBM Plex Sans Condensed"/>
                <a:cs typeface="IBM Plex Sans Condensed"/>
                <a:sym typeface="IBM Plex Sans Condensed"/>
              </a:rPr>
              <a:t>)</a:t>
            </a:r>
            <a:endParaRPr sz="2000" b="1">
              <a:latin typeface="IBM Plex Sans Condensed"/>
              <a:ea typeface="IBM Plex Sans Condensed"/>
              <a:cs typeface="IBM Plex Sans Condensed"/>
              <a:sym typeface="IBM Plex Sans Condensed"/>
            </a:endParaRPr>
          </a:p>
          <a:p>
            <a:pPr marL="457200" lvl="0" indent="-381000" algn="l" rtl="0">
              <a:spcBef>
                <a:spcPts val="0"/>
              </a:spcBef>
              <a:spcAft>
                <a:spcPts val="0"/>
              </a:spcAft>
              <a:buSzPts val="2400"/>
              <a:buFont typeface="IBM Plex Sans"/>
              <a:buChar char="●"/>
            </a:pPr>
            <a:r>
              <a:rPr lang="en" b="1">
                <a:latin typeface="IBM Plex Sans"/>
                <a:ea typeface="IBM Plex Sans"/>
                <a:cs typeface="IBM Plex Sans"/>
                <a:sym typeface="IBM Plex Sans"/>
              </a:rPr>
              <a:t>Change the paradigm</a:t>
            </a:r>
            <a:endParaRPr b="1">
              <a:latin typeface="IBM Plex Sans"/>
              <a:ea typeface="IBM Plex Sans"/>
              <a:cs typeface="IBM Plex Sans"/>
              <a:sym typeface="IBM Plex Sans"/>
            </a:endParaRPr>
          </a:p>
          <a:p>
            <a:pPr marL="457200" lvl="0" indent="-381000" algn="l" rtl="0">
              <a:spcBef>
                <a:spcPts val="0"/>
              </a:spcBef>
              <a:spcAft>
                <a:spcPts val="0"/>
              </a:spcAft>
              <a:buSzPts val="2400"/>
              <a:buFont typeface="IBM Plex Sans"/>
              <a:buChar char="●"/>
            </a:pPr>
            <a:r>
              <a:rPr lang="en" b="1">
                <a:latin typeface="IBM Plex Sans"/>
                <a:ea typeface="IBM Plex Sans"/>
                <a:cs typeface="IBM Plex Sans"/>
                <a:sym typeface="IBM Plex Sans"/>
              </a:rPr>
              <a:t>Let’s forge forth together!</a:t>
            </a:r>
            <a:endParaRPr b="1">
              <a:latin typeface="IBM Plex Sans"/>
              <a:ea typeface="IBM Plex Sans"/>
              <a:cs typeface="IBM Plex Sans"/>
              <a:sym typeface="IBM Plex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6"/>
          <p:cNvSpPr txBox="1">
            <a:spLocks noGrp="1"/>
          </p:cNvSpPr>
          <p:nvPr>
            <p:ph type="title"/>
          </p:nvPr>
        </p:nvSpPr>
        <p:spPr>
          <a:xfrm>
            <a:off x="1094850" y="1236900"/>
            <a:ext cx="6954300" cy="322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7"/>
          <p:cNvSpPr txBox="1"/>
          <p:nvPr/>
        </p:nvSpPr>
        <p:spPr>
          <a:xfrm>
            <a:off x="1115325" y="4455750"/>
            <a:ext cx="6617700" cy="150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33142"/>
                </a:solidFill>
                <a:latin typeface="IBM Plex Sans Light"/>
                <a:ea typeface="IBM Plex Sans Light"/>
                <a:cs typeface="IBM Plex Sans Light"/>
                <a:sym typeface="IBM Plex Sans Light"/>
              </a:rPr>
              <a:t>The contents of this presentation were developed under a grant from the U.S. Department of Education, #H326T180026. However, those contents do not necessarily represent the policy of the U.S. Department of Education, and you should not assume endorsement by the Federal Government. Project Officer, Susan Weigert.</a:t>
            </a:r>
            <a:endParaRPr sz="2400">
              <a:solidFill>
                <a:srgbClr val="408087"/>
              </a:solidFill>
              <a:latin typeface="IBM Plex Sans Medium"/>
              <a:ea typeface="IBM Plex Sans Medium"/>
              <a:cs typeface="IBM Plex Sans Medium"/>
              <a:sym typeface="IBM Plex Sans Medium"/>
            </a:endParaRPr>
          </a:p>
        </p:txBody>
      </p:sp>
      <p:pic>
        <p:nvPicPr>
          <p:cNvPr id="480" name="Google Shape;480;p77" descr="NCDB Logo"/>
          <p:cNvPicPr preferRelativeResize="0"/>
          <p:nvPr/>
        </p:nvPicPr>
        <p:blipFill>
          <a:blip r:embed="rId3">
            <a:alphaModFix/>
          </a:blip>
          <a:stretch>
            <a:fillRect/>
          </a:stretch>
        </p:blipFill>
        <p:spPr>
          <a:xfrm>
            <a:off x="386500" y="530184"/>
            <a:ext cx="4813975" cy="962775"/>
          </a:xfrm>
          <a:prstGeom prst="rect">
            <a:avLst/>
          </a:prstGeom>
          <a:noFill/>
          <a:ln>
            <a:noFill/>
          </a:ln>
        </p:spPr>
      </p:pic>
      <p:pic>
        <p:nvPicPr>
          <p:cNvPr id="481" name="Google Shape;481;p77" descr="IDEAS that Work Logo"/>
          <p:cNvPicPr preferRelativeResize="0"/>
          <p:nvPr/>
        </p:nvPicPr>
        <p:blipFill>
          <a:blip r:embed="rId4">
            <a:alphaModFix/>
          </a:blip>
          <a:stretch>
            <a:fillRect/>
          </a:stretch>
        </p:blipFill>
        <p:spPr>
          <a:xfrm>
            <a:off x="7167075" y="530183"/>
            <a:ext cx="1135564" cy="962775"/>
          </a:xfrm>
          <a:prstGeom prst="rect">
            <a:avLst/>
          </a:prstGeom>
          <a:noFill/>
          <a:ln>
            <a:noFill/>
          </a:ln>
        </p:spPr>
      </p:pic>
      <p:cxnSp>
        <p:nvCxnSpPr>
          <p:cNvPr id="482" name="Google Shape;482;p77">
            <a:extLst>
              <a:ext uri="{C183D7F6-B498-43B3-948B-1728B52AA6E4}">
                <adec:decorative xmlns:adec="http://schemas.microsoft.com/office/drawing/2017/decorative" val="1"/>
              </a:ext>
            </a:extLst>
          </p:cNvPr>
          <p:cNvCxnSpPr/>
          <p:nvPr/>
        </p:nvCxnSpPr>
        <p:spPr>
          <a:xfrm>
            <a:off x="-8550" y="6483933"/>
            <a:ext cx="9161100" cy="0"/>
          </a:xfrm>
          <a:prstGeom prst="straightConnector1">
            <a:avLst/>
          </a:prstGeom>
          <a:noFill/>
          <a:ln w="114300" cap="flat" cmpd="sng">
            <a:solidFill>
              <a:srgbClr val="FACF5A"/>
            </a:solidFill>
            <a:prstDash val="solid"/>
            <a:round/>
            <a:headEnd type="none" w="med" len="med"/>
            <a:tailEnd type="none" w="med" len="med"/>
          </a:ln>
        </p:spPr>
      </p:cxnSp>
      <p:pic>
        <p:nvPicPr>
          <p:cNvPr id="483" name="Google Shape;483;p77" descr="2022 Virtual DB Summit"/>
          <p:cNvPicPr preferRelativeResize="0"/>
          <p:nvPr/>
        </p:nvPicPr>
        <p:blipFill>
          <a:blip r:embed="rId5">
            <a:alphaModFix/>
          </a:blip>
          <a:stretch>
            <a:fillRect/>
          </a:stretch>
        </p:blipFill>
        <p:spPr>
          <a:xfrm>
            <a:off x="2204625" y="1710284"/>
            <a:ext cx="4205366" cy="26579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311700" y="17829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Iowa’s Specially Designed Instruction (SDI) Framework</a:t>
            </a:r>
            <a:endParaRPr/>
          </a:p>
        </p:txBody>
      </p:sp>
      <p:sp>
        <p:nvSpPr>
          <p:cNvPr id="96" name="Google Shape;96;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0B5394"/>
                </a:solid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SDI Framework Link to Iowa Department of Education</a:t>
            </a:r>
            <a:endParaRPr b="1">
              <a:solidFill>
                <a:srgbClr val="0B5394"/>
              </a:solidFill>
              <a:latin typeface="IBM Plex Sans"/>
              <a:ea typeface="IBM Plex Sans"/>
              <a:cs typeface="IBM Plex Sans"/>
              <a:sym typeface="IBM Plex Sans"/>
            </a:endParaRPr>
          </a:p>
          <a:p>
            <a:pPr marL="0" lvl="0" indent="0" algn="l" rtl="0">
              <a:spcBef>
                <a:spcPts val="1200"/>
              </a:spcBef>
              <a:spcAft>
                <a:spcPts val="0"/>
              </a:spcAft>
              <a:buClr>
                <a:schemeClr val="dk1"/>
              </a:buClr>
              <a:buSzPts val="1100"/>
              <a:buFont typeface="Arial"/>
              <a:buNone/>
            </a:pPr>
            <a:endParaRPr>
              <a:solidFill>
                <a:schemeClr val="dk2"/>
              </a:solidFill>
            </a:endParaRPr>
          </a:p>
          <a:p>
            <a:pPr marL="0" lvl="0" indent="0" algn="l" rtl="0">
              <a:spcBef>
                <a:spcPts val="1200"/>
              </a:spcBef>
              <a:spcAft>
                <a:spcPts val="0"/>
              </a:spcAft>
              <a:buClr>
                <a:schemeClr val="dk1"/>
              </a:buClr>
              <a:buSzPts val="1100"/>
              <a:buFont typeface="Arial"/>
              <a:buNone/>
            </a:pPr>
            <a:r>
              <a:rPr lang="en"/>
              <a:t>Key Points:</a:t>
            </a:r>
            <a:endParaRPr/>
          </a:p>
          <a:p>
            <a:pPr marL="457200" lvl="0" indent="-381000" algn="l" rtl="0">
              <a:spcBef>
                <a:spcPts val="1200"/>
              </a:spcBef>
              <a:spcAft>
                <a:spcPts val="0"/>
              </a:spcAft>
              <a:buClr>
                <a:srgbClr val="408087"/>
              </a:buClr>
              <a:buSzPts val="2400"/>
              <a:buFont typeface="IBM Plex Sans SemiBold"/>
              <a:buChar char="●"/>
            </a:pPr>
            <a:r>
              <a:rPr lang="en"/>
              <a:t>All students are general education students first</a:t>
            </a:r>
            <a:endParaRPr/>
          </a:p>
          <a:p>
            <a:pPr marL="457200" lvl="0" indent="-381000" algn="l" rtl="0">
              <a:spcBef>
                <a:spcPts val="0"/>
              </a:spcBef>
              <a:spcAft>
                <a:spcPts val="0"/>
              </a:spcAft>
              <a:buClr>
                <a:srgbClr val="408087"/>
              </a:buClr>
              <a:buSzPts val="2400"/>
              <a:buFont typeface="IBM Plex Sans SemiBold"/>
              <a:buChar char="●"/>
            </a:pPr>
            <a:r>
              <a:rPr lang="en"/>
              <a:t>The standards should drive Diagnose, Design, and Deliver</a:t>
            </a:r>
            <a:endParaRPr/>
          </a:p>
          <a:p>
            <a:pPr marL="457200" lvl="0" indent="-381000" algn="l" rtl="0">
              <a:spcBef>
                <a:spcPts val="0"/>
              </a:spcBef>
              <a:spcAft>
                <a:spcPts val="0"/>
              </a:spcAft>
              <a:buClr>
                <a:srgbClr val="408087"/>
              </a:buClr>
              <a:buSzPts val="2400"/>
              <a:buFont typeface="IBM Plex Sans SemiBold"/>
              <a:buChar char="●"/>
            </a:pPr>
            <a:r>
              <a:rPr lang="en"/>
              <a:t>Diagnosis, Design, Deliver, and Engage helps address our students’ unique needs as learners who are deafblind</a:t>
            </a:r>
            <a:endParaRPr/>
          </a:p>
          <a:p>
            <a:pPr marL="0" lvl="0" indent="0" algn="l" rtl="0">
              <a:spcBef>
                <a:spcPts val="12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04725" y="11431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Apply This?</a:t>
            </a:r>
            <a:endParaRPr/>
          </a:p>
        </p:txBody>
      </p:sp>
      <p:graphicFrame>
        <p:nvGraphicFramePr>
          <p:cNvPr id="102" name="Google Shape;102;p17"/>
          <p:cNvGraphicFramePr/>
          <p:nvPr>
            <p:extLst>
              <p:ext uri="{D42A27DB-BD31-4B8C-83A1-F6EECF244321}">
                <p14:modId xmlns:p14="http://schemas.microsoft.com/office/powerpoint/2010/main" val="1762368111"/>
              </p:ext>
            </p:extLst>
          </p:nvPr>
        </p:nvGraphicFramePr>
        <p:xfrm>
          <a:off x="201850" y="1397875"/>
          <a:ext cx="8740300" cy="5120510"/>
        </p:xfrm>
        <a:graphic>
          <a:graphicData uri="http://schemas.openxmlformats.org/drawingml/2006/table">
            <a:tbl>
              <a:tblPr firstRow="1">
                <a:noFill/>
                <a:tableStyleId>{1043DE39-C930-4BA1-B6E4-AD9A24A4712A}</a:tableStyleId>
              </a:tblPr>
              <a:tblGrid>
                <a:gridCol w="2185075">
                  <a:extLst>
                    <a:ext uri="{9D8B030D-6E8A-4147-A177-3AD203B41FA5}">
                      <a16:colId xmlns:a16="http://schemas.microsoft.com/office/drawing/2014/main" val="20000"/>
                    </a:ext>
                  </a:extLst>
                </a:gridCol>
                <a:gridCol w="2185075">
                  <a:extLst>
                    <a:ext uri="{9D8B030D-6E8A-4147-A177-3AD203B41FA5}">
                      <a16:colId xmlns:a16="http://schemas.microsoft.com/office/drawing/2014/main" val="20001"/>
                    </a:ext>
                  </a:extLst>
                </a:gridCol>
                <a:gridCol w="2185075">
                  <a:extLst>
                    <a:ext uri="{9D8B030D-6E8A-4147-A177-3AD203B41FA5}">
                      <a16:colId xmlns:a16="http://schemas.microsoft.com/office/drawing/2014/main" val="20002"/>
                    </a:ext>
                  </a:extLst>
                </a:gridCol>
                <a:gridCol w="2185075">
                  <a:extLst>
                    <a:ext uri="{9D8B030D-6E8A-4147-A177-3AD203B41FA5}">
                      <a16:colId xmlns:a16="http://schemas.microsoft.com/office/drawing/2014/main" val="20003"/>
                    </a:ext>
                  </a:extLst>
                </a:gridCol>
              </a:tblGrid>
              <a:tr h="466625">
                <a:tc>
                  <a:txBody>
                    <a:bodyPr/>
                    <a:lstStyle/>
                    <a:p>
                      <a:pPr marL="0" lvl="0" indent="0" algn="l" rtl="0">
                        <a:spcBef>
                          <a:spcPts val="0"/>
                        </a:spcBef>
                        <a:spcAft>
                          <a:spcPts val="0"/>
                        </a:spcAft>
                        <a:buNone/>
                      </a:pPr>
                      <a:r>
                        <a:rPr lang="en" sz="2000" b="1">
                          <a:latin typeface="IBM Plex Sans"/>
                          <a:ea typeface="IBM Plex Sans"/>
                          <a:cs typeface="IBM Plex Sans"/>
                          <a:sym typeface="IBM Plex Sans"/>
                        </a:rPr>
                        <a:t>Diagnose</a:t>
                      </a:r>
                      <a:endParaRPr sz="2000" b="1">
                        <a:latin typeface="IBM Plex Sans"/>
                        <a:ea typeface="IBM Plex Sans"/>
                        <a:cs typeface="IBM Plex Sans"/>
                        <a:sym typeface="IBM Plex Sans"/>
                      </a:endParaRPr>
                    </a:p>
                  </a:txBody>
                  <a:tcPr marL="91425" marR="91425" marT="91425" marB="91425">
                    <a:solidFill>
                      <a:schemeClr val="lt2"/>
                    </a:solidFill>
                  </a:tcPr>
                </a:tc>
                <a:tc>
                  <a:txBody>
                    <a:bodyPr/>
                    <a:lstStyle/>
                    <a:p>
                      <a:pPr marL="0" lvl="0" indent="0" algn="l" rtl="0">
                        <a:spcBef>
                          <a:spcPts val="0"/>
                        </a:spcBef>
                        <a:spcAft>
                          <a:spcPts val="0"/>
                        </a:spcAft>
                        <a:buNone/>
                      </a:pPr>
                      <a:r>
                        <a:rPr lang="en" sz="2000" b="1">
                          <a:latin typeface="IBM Plex Sans"/>
                          <a:ea typeface="IBM Plex Sans"/>
                          <a:cs typeface="IBM Plex Sans"/>
                          <a:sym typeface="IBM Plex Sans"/>
                        </a:rPr>
                        <a:t>Design</a:t>
                      </a:r>
                      <a:endParaRPr sz="2000" b="1">
                        <a:latin typeface="IBM Plex Sans"/>
                        <a:ea typeface="IBM Plex Sans"/>
                        <a:cs typeface="IBM Plex Sans"/>
                        <a:sym typeface="IBM Plex Sans"/>
                      </a:endParaRPr>
                    </a:p>
                  </a:txBody>
                  <a:tcPr marL="91425" marR="91425" marT="91425" marB="91425">
                    <a:solidFill>
                      <a:schemeClr val="lt2"/>
                    </a:solidFill>
                  </a:tcPr>
                </a:tc>
                <a:tc>
                  <a:txBody>
                    <a:bodyPr/>
                    <a:lstStyle/>
                    <a:p>
                      <a:pPr marL="0" lvl="0" indent="0" algn="l" rtl="0">
                        <a:spcBef>
                          <a:spcPts val="0"/>
                        </a:spcBef>
                        <a:spcAft>
                          <a:spcPts val="0"/>
                        </a:spcAft>
                        <a:buNone/>
                      </a:pPr>
                      <a:r>
                        <a:rPr lang="en" sz="2000" b="1">
                          <a:latin typeface="IBM Plex Sans"/>
                          <a:ea typeface="IBM Plex Sans"/>
                          <a:cs typeface="IBM Plex Sans"/>
                          <a:sym typeface="IBM Plex Sans"/>
                        </a:rPr>
                        <a:t>Deliver</a:t>
                      </a:r>
                      <a:endParaRPr sz="2000" b="1">
                        <a:latin typeface="IBM Plex Sans"/>
                        <a:ea typeface="IBM Plex Sans"/>
                        <a:cs typeface="IBM Plex Sans"/>
                        <a:sym typeface="IBM Plex Sans"/>
                      </a:endParaRPr>
                    </a:p>
                  </a:txBody>
                  <a:tcPr marL="91425" marR="91425" marT="91425" marB="91425">
                    <a:solidFill>
                      <a:schemeClr val="lt2"/>
                    </a:solidFill>
                  </a:tcPr>
                </a:tc>
                <a:tc>
                  <a:txBody>
                    <a:bodyPr/>
                    <a:lstStyle/>
                    <a:p>
                      <a:pPr marL="0" lvl="0" indent="0" algn="l" rtl="0">
                        <a:spcBef>
                          <a:spcPts val="0"/>
                        </a:spcBef>
                        <a:spcAft>
                          <a:spcPts val="0"/>
                        </a:spcAft>
                        <a:buNone/>
                      </a:pPr>
                      <a:r>
                        <a:rPr lang="en" sz="2000" b="1" dirty="0">
                          <a:latin typeface="IBM Plex Sans"/>
                          <a:ea typeface="IBM Plex Sans"/>
                          <a:cs typeface="IBM Plex Sans"/>
                          <a:sym typeface="IBM Plex Sans"/>
                        </a:rPr>
                        <a:t>Engage</a:t>
                      </a:r>
                      <a:endParaRPr sz="2000" b="1" dirty="0">
                        <a:latin typeface="IBM Plex Sans"/>
                        <a:ea typeface="IBM Plex Sans"/>
                        <a:cs typeface="IBM Plex Sans"/>
                        <a:sym typeface="IBM Plex Sans"/>
                      </a:endParaRPr>
                    </a:p>
                  </a:txBody>
                  <a:tcPr marL="91425" marR="91425" marT="91425" marB="91425">
                    <a:solidFill>
                      <a:schemeClr val="lt2"/>
                    </a:solidFill>
                  </a:tcPr>
                </a:tc>
                <a:extLst>
                  <a:ext uri="{0D108BD9-81ED-4DB2-BD59-A6C34878D82A}">
                    <a16:rowId xmlns:a16="http://schemas.microsoft.com/office/drawing/2014/main" val="10000"/>
                  </a:ext>
                </a:extLst>
              </a:tr>
              <a:tr h="774950">
                <a:tc>
                  <a:txBody>
                    <a:bodyPr/>
                    <a:lstStyle/>
                    <a:p>
                      <a:pPr marL="0" lvl="0" indent="0" algn="l" rtl="0">
                        <a:spcBef>
                          <a:spcPts val="0"/>
                        </a:spcBef>
                        <a:spcAft>
                          <a:spcPts val="0"/>
                        </a:spcAft>
                        <a:buNone/>
                      </a:pPr>
                      <a:r>
                        <a:rPr lang="en" sz="1700">
                          <a:latin typeface="IBM Plex Sans"/>
                          <a:ea typeface="IBM Plex Sans"/>
                          <a:cs typeface="IBM Plex Sans"/>
                          <a:sym typeface="IBM Plex Sans"/>
                        </a:rPr>
                        <a:t>Vision &amp; Hearing Assessments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700">
                          <a:latin typeface="IBM Plex Sans"/>
                          <a:ea typeface="IBM Plex Sans"/>
                          <a:cs typeface="IBM Plex Sans"/>
                          <a:sym typeface="IBM Plex Sans"/>
                        </a:rPr>
                        <a:t>Accommodations </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800">
                          <a:latin typeface="IBM Plex Sans"/>
                          <a:ea typeface="IBM Plex Sans"/>
                          <a:cs typeface="IBM Plex Sans"/>
                          <a:sym typeface="IBM Plex Sans"/>
                        </a:rPr>
                        <a:t>Monitor</a:t>
                      </a:r>
                      <a:endParaRPr sz="18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800">
                          <a:latin typeface="IBM Plex Sans"/>
                          <a:ea typeface="IBM Plex Sans"/>
                          <a:cs typeface="IBM Plex Sans"/>
                          <a:sym typeface="IBM Plex Sans"/>
                        </a:rPr>
                        <a:t>Access!</a:t>
                      </a:r>
                      <a:endParaRPr sz="18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1"/>
                  </a:ext>
                </a:extLst>
              </a:tr>
              <a:tr h="699950">
                <a:tc>
                  <a:txBody>
                    <a:bodyPr/>
                    <a:lstStyle/>
                    <a:p>
                      <a:pPr marL="0" lvl="0" indent="0" algn="l" rtl="0">
                        <a:spcBef>
                          <a:spcPts val="0"/>
                        </a:spcBef>
                        <a:spcAft>
                          <a:spcPts val="0"/>
                        </a:spcAft>
                        <a:buNone/>
                      </a:pPr>
                      <a:r>
                        <a:rPr lang="en" sz="1700">
                          <a:latin typeface="IBM Plex Sans"/>
                          <a:ea typeface="IBM Plex Sans"/>
                          <a:cs typeface="IBM Plex Sans"/>
                          <a:sym typeface="IBM Plex Sans"/>
                        </a:rPr>
                        <a:t>Etiology</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700">
                          <a:latin typeface="IBM Plex Sans"/>
                          <a:ea typeface="IBM Plex Sans"/>
                          <a:cs typeface="IBM Plex Sans"/>
                          <a:sym typeface="IBM Plex Sans"/>
                        </a:rPr>
                        <a:t>Calendar systems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800">
                          <a:latin typeface="IBM Plex Sans"/>
                          <a:ea typeface="IBM Plex Sans"/>
                          <a:cs typeface="IBM Plex Sans"/>
                          <a:sym typeface="IBM Plex Sans"/>
                        </a:rPr>
                        <a:t>Formative assessment</a:t>
                      </a:r>
                      <a:endParaRPr sz="18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800">
                          <a:latin typeface="IBM Plex Sans"/>
                          <a:ea typeface="IBM Plex Sans"/>
                          <a:cs typeface="IBM Plex Sans"/>
                          <a:sym typeface="IBM Plex Sans"/>
                        </a:rPr>
                        <a:t>Build positive relationships</a:t>
                      </a:r>
                      <a:endParaRPr sz="18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2"/>
                  </a:ext>
                </a:extLst>
              </a:tr>
              <a:tr h="774950">
                <a:tc>
                  <a:txBody>
                    <a:bodyPr/>
                    <a:lstStyle/>
                    <a:p>
                      <a:pPr marL="0" lvl="0" indent="0" algn="l" rtl="0">
                        <a:spcBef>
                          <a:spcPts val="0"/>
                        </a:spcBef>
                        <a:spcAft>
                          <a:spcPts val="0"/>
                        </a:spcAft>
                        <a:buNone/>
                      </a:pPr>
                      <a:r>
                        <a:rPr lang="en" sz="1700">
                          <a:latin typeface="IBM Plex Sans"/>
                          <a:ea typeface="IBM Plex Sans"/>
                          <a:cs typeface="IBM Plex Sans"/>
                          <a:sym typeface="IBM Plex Sans"/>
                        </a:rPr>
                        <a:t>Communication Matrix</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700">
                          <a:latin typeface="IBM Plex Sans"/>
                          <a:ea typeface="IBM Plex Sans"/>
                          <a:cs typeface="IBM Plex Sans"/>
                          <a:sym typeface="IBM Plex Sans"/>
                        </a:rPr>
                        <a:t>Routine development</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800">
                          <a:latin typeface="IBM Plex Sans"/>
                          <a:ea typeface="IBM Plex Sans"/>
                          <a:cs typeface="IBM Plex Sans"/>
                          <a:sym typeface="IBM Plex Sans"/>
                        </a:rPr>
                        <a:t>Instructional decision-making</a:t>
                      </a:r>
                      <a:endParaRPr sz="18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800">
                          <a:latin typeface="IBM Plex Sans"/>
                          <a:ea typeface="IBM Plex Sans"/>
                          <a:cs typeface="IBM Plex Sans"/>
                          <a:sym typeface="IBM Plex Sans"/>
                        </a:rPr>
                        <a:t>Family communication</a:t>
                      </a:r>
                      <a:endParaRPr sz="18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3"/>
                  </a:ext>
                </a:extLst>
              </a:tr>
              <a:tr h="774950">
                <a:tc>
                  <a:txBody>
                    <a:bodyPr/>
                    <a:lstStyle/>
                    <a:p>
                      <a:pPr marL="0" lvl="0" indent="0" algn="l" rtl="0">
                        <a:spcBef>
                          <a:spcPts val="0"/>
                        </a:spcBef>
                        <a:spcAft>
                          <a:spcPts val="0"/>
                        </a:spcAft>
                        <a:buNone/>
                      </a:pPr>
                      <a:r>
                        <a:rPr lang="en" sz="1700">
                          <a:latin typeface="IBM Plex Sans"/>
                          <a:ea typeface="IBM Plex Sans"/>
                          <a:cs typeface="IBM Plex Sans"/>
                          <a:sym typeface="IBM Plex Sans"/>
                        </a:rPr>
                        <a:t>Preference Assessments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700">
                          <a:latin typeface="IBM Plex Sans"/>
                          <a:ea typeface="IBM Plex Sans"/>
                          <a:cs typeface="IBM Plex Sans"/>
                          <a:sym typeface="IBM Plex Sans"/>
                        </a:rPr>
                        <a:t>Communication goals &amp; methods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800">
                          <a:latin typeface="IBM Plex Sans"/>
                          <a:ea typeface="IBM Plex Sans"/>
                          <a:cs typeface="IBM Plex Sans"/>
                          <a:sym typeface="IBM Plex Sans"/>
                        </a:rPr>
                        <a:t>Revisit &amp; refine</a:t>
                      </a:r>
                      <a:endParaRPr sz="18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8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4"/>
                  </a:ext>
                </a:extLst>
              </a:tr>
              <a:tr h="559675">
                <a:tc>
                  <a:txBody>
                    <a:bodyPr/>
                    <a:lstStyle/>
                    <a:p>
                      <a:pPr marL="0" lvl="0" indent="0" algn="l" rtl="0">
                        <a:spcBef>
                          <a:spcPts val="0"/>
                        </a:spcBef>
                        <a:spcAft>
                          <a:spcPts val="0"/>
                        </a:spcAft>
                        <a:buNone/>
                      </a:pPr>
                      <a:r>
                        <a:rPr lang="en" sz="1700">
                          <a:latin typeface="IBM Plex Sans"/>
                          <a:ea typeface="IBM Plex Sans"/>
                          <a:cs typeface="IBM Plex Sans"/>
                          <a:sym typeface="IBM Plex Sans"/>
                        </a:rPr>
                        <a:t>ECC Assessments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700">
                          <a:latin typeface="IBM Plex Sans"/>
                          <a:ea typeface="IBM Plex Sans"/>
                          <a:cs typeface="IBM Plex Sans"/>
                          <a:sym typeface="IBM Plex Sans"/>
                        </a:rPr>
                        <a:t>Gesture dictionaries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8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8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5"/>
                  </a:ext>
                </a:extLst>
              </a:tr>
              <a:tr h="437450">
                <a:tc>
                  <a:txBody>
                    <a:bodyPr/>
                    <a:lstStyle/>
                    <a:p>
                      <a:pPr marL="0" lvl="0" indent="0" algn="l" rtl="0">
                        <a:spcBef>
                          <a:spcPts val="0"/>
                        </a:spcBef>
                        <a:spcAft>
                          <a:spcPts val="0"/>
                        </a:spcAft>
                        <a:buNone/>
                      </a:pP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700">
                          <a:latin typeface="IBM Plex Sans"/>
                          <a:ea typeface="IBM Plex Sans"/>
                          <a:cs typeface="IBM Plex Sans"/>
                          <a:sym typeface="IBM Plex Sans"/>
                        </a:rPr>
                        <a:t>Touch cues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8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80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6"/>
                  </a:ext>
                </a:extLst>
              </a:tr>
              <a:tr h="559675">
                <a:tc>
                  <a:txBody>
                    <a:bodyPr/>
                    <a:lstStyle/>
                    <a:p>
                      <a:pPr marL="0" lvl="0" indent="0" algn="l" rtl="0">
                        <a:spcBef>
                          <a:spcPts val="0"/>
                        </a:spcBef>
                        <a:spcAft>
                          <a:spcPts val="0"/>
                        </a:spcAft>
                        <a:buNone/>
                      </a:pP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r>
                        <a:rPr lang="en" sz="1700">
                          <a:latin typeface="IBM Plex Sans"/>
                          <a:ea typeface="IBM Plex Sans"/>
                          <a:cs typeface="IBM Plex Sans"/>
                          <a:sym typeface="IBM Plex Sans"/>
                        </a:rPr>
                        <a:t>Object book/boxes</a:t>
                      </a:r>
                      <a:endParaRPr sz="17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800">
                        <a:latin typeface="IBM Plex Sans"/>
                        <a:ea typeface="IBM Plex Sans"/>
                        <a:cs typeface="IBM Plex Sans"/>
                        <a:sym typeface="IBM Plex Sans"/>
                      </a:endParaRPr>
                    </a:p>
                  </a:txBody>
                  <a:tcPr marL="91425" marR="91425" marT="91425" marB="91425"/>
                </a:tc>
                <a:tc>
                  <a:txBody>
                    <a:bodyPr/>
                    <a:lstStyle/>
                    <a:p>
                      <a:pPr marL="0" lvl="0" indent="0" algn="l" rtl="0">
                        <a:spcBef>
                          <a:spcPts val="0"/>
                        </a:spcBef>
                        <a:spcAft>
                          <a:spcPts val="0"/>
                        </a:spcAft>
                        <a:buNone/>
                      </a:pPr>
                      <a:endParaRPr sz="1800" dirty="0">
                        <a:latin typeface="IBM Plex Sans"/>
                        <a:ea typeface="IBM Plex Sans"/>
                        <a:cs typeface="IBM Plex Sans"/>
                        <a:sym typeface="IBM Plex Sans"/>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
        <p:nvSpPr>
          <p:cNvPr id="108" name="Google Shape;108;p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500" b="1">
                <a:latin typeface="IBM Plex Sans"/>
                <a:ea typeface="IBM Plex Sans"/>
                <a:cs typeface="IBM Plex Sans"/>
                <a:sym typeface="IBM Plex Sans"/>
              </a:rPr>
              <a:t>Let’s walk through an</a:t>
            </a:r>
            <a:r>
              <a:rPr lang="en" sz="3500" b="1">
                <a:solidFill>
                  <a:schemeClr val="dk1"/>
                </a:solidFill>
                <a:latin typeface="IBM Plex Sans"/>
                <a:ea typeface="IBM Plex Sans"/>
                <a:cs typeface="IBM Plex Sans"/>
                <a:sym typeface="IBM Plex Sans"/>
              </a:rPr>
              <a:t> </a:t>
            </a:r>
            <a:r>
              <a:rPr lang="en" sz="3500" b="1">
                <a:uFill>
                  <a:noFill/>
                </a:uFill>
                <a:latin typeface="IBM Plex Sans"/>
                <a:ea typeface="IBM Plex Sans"/>
                <a:cs typeface="IBM Plex Sans"/>
                <a:sym typeface="IBM Plex Sans"/>
                <a:hlinkClick r:id="rId3"/>
              </a:rPr>
              <a:t>example </a:t>
            </a:r>
            <a:r>
              <a:rPr lang="en" sz="3500" b="1">
                <a:latin typeface="IBM Plex Sans"/>
                <a:ea typeface="IBM Plex Sans"/>
                <a:cs typeface="IBM Plex Sans"/>
                <a:sym typeface="IBM Plex Sans"/>
              </a:rPr>
              <a:t>together…</a:t>
            </a:r>
            <a:endParaRPr sz="3500" b="1">
              <a:latin typeface="IBM Plex Sans"/>
              <a:ea typeface="IBM Plex Sans"/>
              <a:cs typeface="IBM Plex Sans"/>
              <a:sym typeface="IBM Plex Sans"/>
            </a:endParaRPr>
          </a:p>
          <a:p>
            <a:pPr marL="0" lvl="0" indent="0" algn="l" rtl="0">
              <a:spcBef>
                <a:spcPts val="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33142"/>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3391</Words>
  <Application>Microsoft Macintosh PowerPoint</Application>
  <PresentationFormat>On-screen Show (4:3)</PresentationFormat>
  <Paragraphs>320</Paragraphs>
  <Slides>68</Slides>
  <Notes>68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68</vt:i4>
      </vt:variant>
    </vt:vector>
  </HeadingPairs>
  <TitlesOfParts>
    <vt:vector size="81" baseType="lpstr">
      <vt:lpstr>IBM Plex Sans</vt:lpstr>
      <vt:lpstr>IBM Plex Sans Condensed SemiBold</vt:lpstr>
      <vt:lpstr>IBM Plex Sans Medium</vt:lpstr>
      <vt:lpstr>Arial</vt:lpstr>
      <vt:lpstr>IBM Plex Sans Condensed Medium</vt:lpstr>
      <vt:lpstr>IBM Plex Sans Cond SmBld</vt:lpstr>
      <vt:lpstr>IBM Plex Sans Cond Medm</vt:lpstr>
      <vt:lpstr>IBM Plex Sans Light</vt:lpstr>
      <vt:lpstr>Montserrat</vt:lpstr>
      <vt:lpstr>Montserrat ExtraBold</vt:lpstr>
      <vt:lpstr>IBM Plex Sans Condensed</vt:lpstr>
      <vt:lpstr>IBM Plex Sans SemiBold</vt:lpstr>
      <vt:lpstr>Simple Light</vt:lpstr>
      <vt:lpstr>Putting it into Practice: Examples from the TA Network on Accessing the General Education Curriculum</vt:lpstr>
      <vt:lpstr>Agenda </vt:lpstr>
      <vt:lpstr>Objectives</vt:lpstr>
      <vt:lpstr>Iowa’s TA Approach</vt:lpstr>
      <vt:lpstr>My Objectives Today </vt:lpstr>
      <vt:lpstr>Iowa’s Revamped TA Process</vt:lpstr>
      <vt:lpstr>Iowa’s Specially Designed Instruction (SDI) Framework</vt:lpstr>
      <vt:lpstr>How Do We Apply This?</vt:lpstr>
      <vt:lpstr>Example</vt:lpstr>
      <vt:lpstr>IEP Goal: Receptive Language Skills EE: Understands Words Associated with Objects, Engages in Shared Reading</vt:lpstr>
      <vt:lpstr>IEP Goal: New Job Routine EE: Math – Matching, Arranging ECC: Laying Out Socks, Stacking, Folding/Rolling</vt:lpstr>
      <vt:lpstr>Barriers We Continue to Face</vt:lpstr>
      <vt:lpstr>Barriers Cont.</vt:lpstr>
      <vt:lpstr>Reflection #1</vt:lpstr>
      <vt:lpstr>Access to the General Education Curriculum: Lesson Plan Template</vt:lpstr>
      <vt:lpstr>Objective</vt:lpstr>
      <vt:lpstr>Background</vt:lpstr>
      <vt:lpstr>Context for Differentiated Lesson Planning Tool</vt:lpstr>
      <vt:lpstr>Differentiated Lesson Plan Components</vt:lpstr>
      <vt:lpstr>Sample Differentiated Plan (Objective)</vt:lpstr>
      <vt:lpstr>Sample Differentiated Plan (Materials)</vt:lpstr>
      <vt:lpstr>Sample Differentiated Plan (AAC &amp; AT)</vt:lpstr>
      <vt:lpstr>Sample Differentiated Plan (Specific Strategies)</vt:lpstr>
      <vt:lpstr>Sample Differentiated Plan (Assessment)</vt:lpstr>
      <vt:lpstr>Essential Component #1</vt:lpstr>
      <vt:lpstr>Essential Component #2</vt:lpstr>
      <vt:lpstr>Essential Component #3</vt:lpstr>
      <vt:lpstr>Essential Component #4</vt:lpstr>
      <vt:lpstr>Reflection #2</vt:lpstr>
      <vt:lpstr>Breakouts </vt:lpstr>
      <vt:lpstr>Access to the General Education Curriculum: Challenges and Opportunities </vt:lpstr>
      <vt:lpstr>Our Objectives</vt:lpstr>
      <vt:lpstr>Snapshot of Our Student Population</vt:lpstr>
      <vt:lpstr>California’s GEC Initiatives</vt:lpstr>
      <vt:lpstr>PowerPoint Presentation</vt:lpstr>
      <vt:lpstr>Our updated TA Process (1 of 2)</vt:lpstr>
      <vt:lpstr>Our updated TA Process (2 of 2) </vt:lpstr>
      <vt:lpstr>Challenges</vt:lpstr>
      <vt:lpstr>Opportunities</vt:lpstr>
      <vt:lpstr>Example: Middle School Student</vt:lpstr>
      <vt:lpstr>Example: Elementary-aged student goals</vt:lpstr>
      <vt:lpstr>Example: High School student IEP goal (1 of 2)</vt:lpstr>
      <vt:lpstr>Example: High School student IEP goal (2 of 2)</vt:lpstr>
      <vt:lpstr>Tracking Intensive TA Goals</vt:lpstr>
      <vt:lpstr>References</vt:lpstr>
      <vt:lpstr>Reflection #3</vt:lpstr>
      <vt:lpstr>Technical Assistance to Teachers, Assistants and a Mother of a Puerto Rican Student: Accessing the Puerto Rico General Education Curriculum </vt:lpstr>
      <vt:lpstr>Puerto Rico Deaf-Blind Project  </vt:lpstr>
      <vt:lpstr>Who Is Ryan? (1 of 2)</vt:lpstr>
      <vt:lpstr>Who is Ryan? (2 of 2)</vt:lpstr>
      <vt:lpstr>This is Ryan in his room at home</vt:lpstr>
      <vt:lpstr>A closer look at Ryan room.  It includes a laptop connected to a larger screen to fits his visual needs </vt:lpstr>
      <vt:lpstr>Excerpts of IEP (1 of 4)</vt:lpstr>
      <vt:lpstr>Excerpts of IEP (2 of 4)</vt:lpstr>
      <vt:lpstr>Excerpts of IEP (3 of 4)</vt:lpstr>
      <vt:lpstr>Excerpts of IEP (4 of 4)</vt:lpstr>
      <vt:lpstr>Technical Assistance Focus</vt:lpstr>
      <vt:lpstr> TA to Teachers</vt:lpstr>
      <vt:lpstr>TA to Teachers and Classmates  (1 of 2)</vt:lpstr>
      <vt:lpstr>TA to Teachers and Classmates (2 of 2) </vt:lpstr>
      <vt:lpstr>Ryan’s Mother: Mrs. Yvette Cedeno</vt:lpstr>
      <vt:lpstr>Presuming Competence</vt:lpstr>
      <vt:lpstr>Reflection #4</vt:lpstr>
      <vt:lpstr>Breakouts</vt:lpstr>
      <vt:lpstr>Evaluation</vt:lpstr>
      <vt:lpstr>Final Thoughts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it into Practice: Examples from the TA Network on Accessing the General Education Curriculum</dc:title>
  <cp:lastModifiedBy>Haylee Berland</cp:lastModifiedBy>
  <cp:revision>2</cp:revision>
  <dcterms:modified xsi:type="dcterms:W3CDTF">2022-03-07T20:19:51Z</dcterms:modified>
</cp:coreProperties>
</file>