
<file path=[Content_Types].xml><?xml version="1.0" encoding="utf-8"?>
<Types xmlns="http://schemas.openxmlformats.org/package/2006/content-types">
  <Default Extension="xml" ContentType="application/xml"/>
  <Default Extension="mp3" ContentType="audio/mpeg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1" autoAdjust="0"/>
    <p:restoredTop sz="94660"/>
  </p:normalViewPr>
  <p:slideViewPr>
    <p:cSldViewPr snapToGrid="0">
      <p:cViewPr varScale="1">
        <p:scale>
          <a:sx n="58" d="100"/>
          <a:sy n="58" d="100"/>
        </p:scale>
        <p:origin x="208" y="8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596D4-4637-4F46-81ED-3963D488B366}" type="datetimeFigureOut">
              <a:rPr lang="en-US" smtClean="0"/>
              <a:t>5/15/20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42800-93CE-42E7-B4C0-93399D14B1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25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Start audio with this slide at 28:26 with the words, “Let’s talk about the major considerations”</a:t>
            </a:r>
          </a:p>
          <a:p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Then change to slide #2 at audio 28:45 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FF334-C9E8-4BD4-8419-B3AB91253D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067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FD8C16-968C-4A0A-B7BA-D654FE86500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Change to slide #3 at audio 31:17</a:t>
            </a:r>
          </a:p>
        </p:txBody>
      </p:sp>
    </p:spTree>
    <p:extLst>
      <p:ext uri="{BB962C8B-B14F-4D97-AF65-F5344CB8AC3E}">
        <p14:creationId xmlns:p14="http://schemas.microsoft.com/office/powerpoint/2010/main" val="245093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E1B224-BB12-49B5-87E6-198A2D14590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Change to slide #4 at audio 32:50 when she starts with point number 3</a:t>
            </a:r>
          </a:p>
          <a:p>
            <a:pPr eaLnBrk="1" hangingPunct="1"/>
            <a:endParaRPr lang="en-US" altLang="en-US" smtClean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371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2E748B-5EED-4547-B8E6-44FCB3893D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stop the audio at  35:03 and change to next slide</a:t>
            </a:r>
          </a:p>
        </p:txBody>
      </p:sp>
    </p:spTree>
    <p:extLst>
      <p:ext uri="{BB962C8B-B14F-4D97-AF65-F5344CB8AC3E}">
        <p14:creationId xmlns:p14="http://schemas.microsoft.com/office/powerpoint/2010/main" val="4187185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Restart audio at 35:33 when she says, “number four..”</a:t>
            </a:r>
          </a:p>
          <a:p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Stop audio 38:16 before she says, “ok, I hope that makes sense.”</a:t>
            </a:r>
          </a:p>
          <a:p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Then change slides to #6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4452B0-BE26-4E4E-B287-015D327F5E7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088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6BAACE-2D85-48C3-8632-37413EA777C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Start video at 38:22 when she says, “three final points”</a:t>
            </a:r>
          </a:p>
        </p:txBody>
      </p:sp>
    </p:spTree>
    <p:extLst>
      <p:ext uri="{BB962C8B-B14F-4D97-AF65-F5344CB8AC3E}">
        <p14:creationId xmlns:p14="http://schemas.microsoft.com/office/powerpoint/2010/main" val="4164988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5E42A-8A5B-403E-9905-7FC95B6D89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Switch to this slide at 44:41 after she says, “where do we go from here”</a:t>
            </a:r>
          </a:p>
        </p:txBody>
      </p:sp>
    </p:spTree>
    <p:extLst>
      <p:ext uri="{BB962C8B-B14F-4D97-AF65-F5344CB8AC3E}">
        <p14:creationId xmlns:p14="http://schemas.microsoft.com/office/powerpoint/2010/main" val="4212367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64C5A3-6423-4986-B883-1D9C8D685DD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 panose="020B0603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ebuchet MS" panose="020B0603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Stop audio at 48:21 before she says, “ok, I hope that makes sense”</a:t>
            </a:r>
          </a:p>
        </p:txBody>
      </p:sp>
    </p:spTree>
    <p:extLst>
      <p:ext uri="{BB962C8B-B14F-4D97-AF65-F5344CB8AC3E}">
        <p14:creationId xmlns:p14="http://schemas.microsoft.com/office/powerpoint/2010/main" val="2402537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33" y="1"/>
            <a:ext cx="12196233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800" dirty="0">
                  <a:latin typeface="Trebuchet MS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4673601" y="2590800"/>
            <a:ext cx="6523567" cy="76200"/>
          </a:xfrm>
          <a:prstGeom prst="rect">
            <a:avLst/>
          </a:prstGeom>
          <a:solidFill>
            <a:schemeClr val="hlink">
              <a:alpha val="50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 eaLnBrk="1" hangingPunct="1">
              <a:defRPr/>
            </a:pPr>
            <a:endParaRPr kumimoji="1" lang="en-US" sz="180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35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1039285" y="1447800"/>
            <a:ext cx="10238316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7236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61517" y="2860676"/>
            <a:ext cx="5916083" cy="3114675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D0A29072-220D-4DED-9DBC-D30F395FF6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897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0F65E2-F545-46E4-BAA3-A112AC6F87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732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26034" y="533400"/>
            <a:ext cx="2719917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2051" y="533400"/>
            <a:ext cx="7960783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3A9E65-40FE-4584-BBBB-A1A40966F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566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4BFB1-0CAA-4B87-ADEA-E112B1643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2C8F14-0870-4A1C-8F17-97E333703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309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7084" y="1905000"/>
            <a:ext cx="5304367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24651" y="1905000"/>
            <a:ext cx="5306483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684F63-C69A-41C2-A050-4E0C9B557C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89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5D855-6EF4-494A-99CC-4A3628C79D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34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46DE82-E9CD-4FA1-AD6B-745108BF1F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15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82F358-1382-4203-9302-87CE50D885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026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57615-F44F-415B-BAF1-C75D5BF475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6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F92C6-4F93-4E75-A073-F9DB678C9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467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" y="1"/>
            <a:ext cx="12196233" cy="6867525"/>
            <a:chOff x="0" y="0"/>
            <a:chExt cx="5762" cy="4326"/>
          </a:xfrm>
        </p:grpSpPr>
        <p:sp>
          <p:nvSpPr>
            <p:cNvPr id="614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8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49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0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1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2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3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4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5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6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7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8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59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0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1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2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3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4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5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6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7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8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69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0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1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2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3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4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5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6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79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0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1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2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3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4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5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6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7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8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89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0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1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2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3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4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5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6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7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8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199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0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1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2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3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4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5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6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7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08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en-US" sz="1800" dirty="0">
                <a:latin typeface="Trebuchet MS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1162051" y="533401"/>
            <a:ext cx="108839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7085" y="1905000"/>
            <a:ext cx="10814049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211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367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2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87900" y="62865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13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59900" y="62865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Helvetica" panose="020B0604020202020204" pitchFamily="34" charset="0"/>
              </a:defRPr>
            </a:lvl1pPr>
          </a:lstStyle>
          <a:p>
            <a:fld id="{A92AC56D-7A37-4DE4-95BA-9D2510237A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37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1" Type="http://schemas.openxmlformats.org/officeDocument/2006/relationships/audio" Target="NULL" TargetMode="External"/><Relationship Id="rId2" Type="http://schemas.microsoft.com/office/2007/relationships/media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Relationship Id="rId5" Type="http://schemas.openxmlformats.org/officeDocument/2006/relationships/image" Target="../media/image1.png"/><Relationship Id="rId1" Type="http://schemas.openxmlformats.org/officeDocument/2006/relationships/audio" Target="NULL" TargetMode="External"/><Relationship Id="rId2" Type="http://schemas.microsoft.com/office/2007/relationships/media" Target="../media/media1.mp3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1.png"/><Relationship Id="rId1" Type="http://schemas.microsoft.com/office/2007/relationships/media" Target="../media/media3.mp3"/><Relationship Id="rId2" Type="http://schemas.openxmlformats.org/officeDocument/2006/relationships/audio" Target="../media/media3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.png"/><Relationship Id="rId1" Type="http://schemas.microsoft.com/office/2007/relationships/media" Target="../media/media4.mp3"/><Relationship Id="rId2" Type="http://schemas.openxmlformats.org/officeDocument/2006/relationships/audio" Target="../media/media4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1.png"/><Relationship Id="rId1" Type="http://schemas.microsoft.com/office/2007/relationships/media" Target="../media/media5.mp3"/><Relationship Id="rId2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1.png"/><Relationship Id="rId1" Type="http://schemas.microsoft.com/office/2007/relationships/media" Target="../media/media6.mp3"/><Relationship Id="rId2" Type="http://schemas.openxmlformats.org/officeDocument/2006/relationships/audio" Target="../media/media6.mp3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1.png"/><Relationship Id="rId1" Type="http://schemas.microsoft.com/office/2007/relationships/media" Target="../media/media7.mp3"/><Relationship Id="rId2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ctrTitle" sz="quarter"/>
          </p:nvPr>
        </p:nvSpPr>
        <p:spPr>
          <a:xfrm>
            <a:off x="1524000" y="914400"/>
            <a:ext cx="9144000" cy="1614488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rebuchet MS" panose="020B0603020202020204" pitchFamily="34" charset="0"/>
              </a:rPr>
              <a:t>HAND-UNDER-HAND STRATEGIES, </a:t>
            </a:r>
            <a:br>
              <a:rPr lang="en-US" altLang="en-US" sz="4000">
                <a:latin typeface="Trebuchet MS" panose="020B0603020202020204" pitchFamily="34" charset="0"/>
              </a:rPr>
            </a:br>
            <a:r>
              <a:rPr lang="en-US" altLang="en-US" sz="3600">
                <a:latin typeface="Trebuchet MS" panose="020B0603020202020204" pitchFamily="34" charset="0"/>
              </a:rPr>
              <a:t>for Teaching Learners with Deaf-Blindness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>
          <a:xfrm>
            <a:off x="4267200" y="3276601"/>
            <a:ext cx="5791200" cy="2778125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algn="ctr" eaLnBrk="1" hangingPunct="1">
              <a:defRPr/>
            </a:pPr>
            <a:r>
              <a:rPr lang="en-US" dirty="0" smtClean="0">
                <a:latin typeface="Trebuchet MS"/>
                <a:cs typeface="Trebuchet MS"/>
              </a:rPr>
              <a:t>Susan M. Bashinski</a:t>
            </a:r>
          </a:p>
          <a:p>
            <a:pPr algn="ctr" eaLnBrk="1" hangingPunct="1">
              <a:defRPr/>
            </a:pPr>
            <a:r>
              <a:rPr lang="en-US" dirty="0" smtClean="0">
                <a:latin typeface="Trebuchet MS"/>
                <a:cs typeface="Trebuchet MS"/>
              </a:rPr>
              <a:t>for the</a:t>
            </a:r>
          </a:p>
          <a:p>
            <a:pPr algn="ctr" eaLnBrk="1" hangingPunct="1">
              <a:defRPr/>
            </a:pPr>
            <a:r>
              <a:rPr lang="en-US" dirty="0" smtClean="0">
                <a:latin typeface="Trebuchet MS"/>
                <a:cs typeface="Trebuchet MS"/>
              </a:rPr>
              <a:t> Kansas Deaf-Blind Project</a:t>
            </a:r>
          </a:p>
        </p:txBody>
      </p:sp>
      <p:pic>
        <p:nvPicPr>
          <p:cNvPr id="6" name="KS7P2Slide 1 and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1745.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93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05" y="533401"/>
            <a:ext cx="10168127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CONSIDERATIONS IN USING HAND-UNDER-HAND STRATEGIES (1 OF 4)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667000"/>
            <a:ext cx="8110538" cy="2209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>
                <a:latin typeface="Trebuchet MS" panose="020B0603020202020204" pitchFamily="34" charset="0"/>
              </a:rPr>
              <a:t>1. Guide the learner</a:t>
            </a:r>
            <a:r>
              <a:rPr lang="ja-JP" altLang="en-US" sz="2800">
                <a:latin typeface="Trebuchet MS" panose="020B0603020202020204" pitchFamily="34" charset="0"/>
              </a:rPr>
              <a:t>’</a:t>
            </a:r>
            <a:r>
              <a:rPr lang="en-US" altLang="ja-JP" sz="2800">
                <a:latin typeface="Trebuchet MS" panose="020B0603020202020204" pitchFamily="34" charset="0"/>
              </a:rPr>
              <a:t>s hands from underneath--offer her an </a:t>
            </a:r>
            <a:r>
              <a:rPr lang="ja-JP" altLang="en-US" sz="2800">
                <a:latin typeface="Trebuchet MS" panose="020B0603020202020204" pitchFamily="34" charset="0"/>
              </a:rPr>
              <a:t>“</a:t>
            </a:r>
            <a:r>
              <a:rPr lang="en-US" altLang="ja-JP" sz="2800">
                <a:latin typeface="Trebuchet MS" panose="020B0603020202020204" pitchFamily="34" charset="0"/>
              </a:rPr>
              <a:t>invitation</a:t>
            </a:r>
            <a:r>
              <a:rPr lang="ja-JP" altLang="en-US" sz="2800">
                <a:latin typeface="Trebuchet MS" panose="020B0603020202020204" pitchFamily="34" charset="0"/>
              </a:rPr>
              <a:t>”</a:t>
            </a:r>
            <a:r>
              <a:rPr lang="en-US" altLang="ja-JP" sz="2800">
                <a:latin typeface="Trebuchet MS" panose="020B0603020202020204" pitchFamily="34" charset="0"/>
              </a:rPr>
              <a:t> to join an interaction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sz="1400">
              <a:latin typeface="Trebuchet MS" panose="020B0603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en-US" smtClean="0">
              <a:latin typeface="Trebuchet MS" panose="020B0603020202020204" pitchFamily="34" charset="0"/>
            </a:endParaRPr>
          </a:p>
        </p:txBody>
      </p:sp>
      <p:pic>
        <p:nvPicPr>
          <p:cNvPr id="5" name="KS7P2Slide 1 and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54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45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2514600"/>
            <a:ext cx="8110538" cy="3124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sz="1400" dirty="0">
              <a:latin typeface="Trebuchet MS" panose="020B0603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 dirty="0">
                <a:latin typeface="Trebuchet MS" panose="020B0603020202020204" pitchFamily="34" charset="0"/>
              </a:rPr>
              <a:t>2. Leave the learner</a:t>
            </a:r>
            <a:r>
              <a:rPr lang="ja-JP" altLang="en-US" sz="2800" dirty="0">
                <a:latin typeface="Trebuchet MS" panose="020B0603020202020204" pitchFamily="34" charset="0"/>
              </a:rPr>
              <a:t>’</a:t>
            </a:r>
            <a:r>
              <a:rPr lang="en-US" altLang="ja-JP" sz="2800" dirty="0">
                <a:latin typeface="Trebuchet MS" panose="020B0603020202020204" pitchFamily="34" charset="0"/>
              </a:rPr>
              <a:t>s hands free, to the greatest extent possible--</a:t>
            </a:r>
            <a:r>
              <a:rPr lang="en-US" altLang="ja-JP" sz="2800" i="1" dirty="0">
                <a:latin typeface="Trebuchet MS" panose="020B0603020202020204" pitchFamily="34" charset="0"/>
              </a:rPr>
              <a:t>unless</a:t>
            </a:r>
            <a:r>
              <a:rPr lang="en-US" altLang="ja-JP" sz="2800" dirty="0">
                <a:latin typeface="Trebuchet MS" panose="020B0603020202020204" pitchFamily="34" charset="0"/>
              </a:rPr>
              <a:t> assisting her, as she is attempting to use her hands as a tool, and needs help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sz="1400" dirty="0">
              <a:latin typeface="Trebuchet MS" panose="020B0603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dirty="0" smtClean="0">
              <a:latin typeface="Trebuchet MS" panose="020B0603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05" y="533401"/>
            <a:ext cx="10168127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CONSIDERATIONS IN USING HAND-UNDER-HAND STRATEGIES (2 OF 4)</a:t>
            </a:r>
          </a:p>
        </p:txBody>
      </p:sp>
      <p:pic>
        <p:nvPicPr>
          <p:cNvPr id="3" name="KS7P2Slide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5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209800"/>
            <a:ext cx="8110538" cy="2743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endParaRPr lang="en-US" altLang="en-US" sz="1400">
              <a:latin typeface="Trebuchet MS" panose="020B0603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800">
                <a:latin typeface="Trebuchet MS" panose="020B0603020202020204" pitchFamily="34" charset="0"/>
              </a:rPr>
              <a:t>3. Invite the learner to </a:t>
            </a:r>
            <a:r>
              <a:rPr lang="ja-JP" altLang="en-US" sz="2800">
                <a:latin typeface="Trebuchet MS" panose="020B0603020202020204" pitchFamily="34" charset="0"/>
              </a:rPr>
              <a:t>“</a:t>
            </a:r>
            <a:r>
              <a:rPr lang="en-US" altLang="ja-JP" sz="2800">
                <a:latin typeface="Trebuchet MS" panose="020B0603020202020204" pitchFamily="34" charset="0"/>
              </a:rPr>
              <a:t>watch</a:t>
            </a:r>
            <a:r>
              <a:rPr lang="ja-JP" altLang="en-US" sz="2800">
                <a:latin typeface="Trebuchet MS" panose="020B0603020202020204" pitchFamily="34" charset="0"/>
              </a:rPr>
              <a:t>”</a:t>
            </a:r>
            <a:r>
              <a:rPr lang="en-US" altLang="ja-JP" sz="2800">
                <a:latin typeface="Trebuchet MS" panose="020B0603020202020204" pitchFamily="34" charset="0"/>
              </a:rPr>
              <a:t> while the partner uses something with her hands</a:t>
            </a:r>
          </a:p>
          <a:p>
            <a:pPr marL="609600" indent="-609600" eaLnBrk="1" hangingPunct="1">
              <a:lnSpc>
                <a:spcPct val="90000"/>
              </a:lnSpc>
              <a:buFont typeface="Arial" panose="020B0604020202020204" pitchFamily="34" charset="0"/>
              <a:buAutoNum type="arabicPeriod"/>
            </a:pPr>
            <a:endParaRPr lang="en-US" altLang="en-US" smtClean="0"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05" y="533401"/>
            <a:ext cx="10168127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CONSIDERATIONS IN USING HAND-UNDER-HAND STRATEGIES (3 OF 4)</a:t>
            </a:r>
          </a:p>
        </p:txBody>
      </p:sp>
      <p:pic>
        <p:nvPicPr>
          <p:cNvPr id="3" name="KS7P2Slid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7848600" cy="32004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latin typeface="Trebuchet MS" panose="020B0603020202020204" pitchFamily="34" charset="0"/>
              </a:rPr>
              <a:t>4. Honor her request, if a learner pushes the partner away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>
                <a:latin typeface="Trebuchet MS" panose="020B0603020202020204" pitchFamily="34" charset="0"/>
              </a:rPr>
              <a:t>5. Move away from the learner, but just a little bit at a time, in an effort to find the </a:t>
            </a:r>
            <a:r>
              <a:rPr lang="ja-JP" altLang="en-US" sz="2800">
                <a:latin typeface="Trebuchet MS" panose="020B0603020202020204" pitchFamily="34" charset="0"/>
              </a:rPr>
              <a:t>“</a:t>
            </a:r>
            <a:r>
              <a:rPr lang="en-US" altLang="ja-JP" sz="2800">
                <a:latin typeface="Trebuchet MS" panose="020B0603020202020204" pitchFamily="34" charset="0"/>
              </a:rPr>
              <a:t>edge</a:t>
            </a:r>
            <a:r>
              <a:rPr lang="ja-JP" altLang="en-US" sz="2800">
                <a:latin typeface="Trebuchet MS" panose="020B0603020202020204" pitchFamily="34" charset="0"/>
              </a:rPr>
              <a:t>”</a:t>
            </a:r>
            <a:r>
              <a:rPr lang="en-US" altLang="ja-JP" sz="2800">
                <a:latin typeface="Trebuchet MS" panose="020B0603020202020204" pitchFamily="34" charset="0"/>
              </a:rPr>
              <a:t> of the space where she is comfortable allowing the partner to be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>
              <a:latin typeface="Trebuchet MS" panose="020B0603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rebuchet MS" panose="020B0603020202020204" pitchFamily="34" charset="0"/>
            </a:endParaRPr>
          </a:p>
          <a:p>
            <a:pPr eaLnBrk="1" hangingPunct="1"/>
            <a:endParaRPr lang="en-US" altLang="en-US" smtClean="0"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205" y="533401"/>
            <a:ext cx="10168127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CONSIDERATIONS IN USING HAND-UNDER-HAND STRATEGIES (4 OF 4)</a:t>
            </a:r>
          </a:p>
        </p:txBody>
      </p:sp>
      <p:pic>
        <p:nvPicPr>
          <p:cNvPr id="3" name="KS7P2Slide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08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7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828800"/>
            <a:ext cx="8262938" cy="4800600"/>
          </a:xfrm>
        </p:spPr>
        <p:txBody>
          <a:bodyPr/>
          <a:lstStyle/>
          <a:p>
            <a:pPr marL="609600" indent="-609600" eaLnBrk="1" hangingPunct="1">
              <a:buNone/>
              <a:defRPr/>
            </a:pPr>
            <a:r>
              <a:rPr lang="en-US" b="1" dirty="0" smtClean="0">
                <a:latin typeface="Trebuchet MS" charset="0"/>
                <a:cs typeface="+mn-cs"/>
              </a:rPr>
              <a:t>#1 - UNDERSTANDING THE HANDS OF THE    	LEARNER WHO IS DEAF-BLIND</a:t>
            </a:r>
          </a:p>
          <a:p>
            <a:pPr marL="609600" indent="-609600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cs typeface="+mn-cs"/>
              </a:rPr>
              <a:t>A learner who experiences DB must not only use her hands as tools, but also in a much, much broader sense.</a:t>
            </a:r>
          </a:p>
          <a:p>
            <a:pPr marL="609600" indent="-609600" eaLnBrk="1" hangingPunct="1">
              <a:buFont typeface="Wingdings" charset="0"/>
              <a:buChar char="n"/>
              <a:defRPr/>
            </a:pPr>
            <a:r>
              <a:rPr lang="en-US" dirty="0" smtClean="0">
                <a:latin typeface="Trebuchet MS" charset="0"/>
                <a:cs typeface="+mn-cs"/>
              </a:rPr>
              <a:t>A learner with DB must also use other parts of her body to gather information about the world.</a:t>
            </a:r>
          </a:p>
          <a:p>
            <a:pPr marL="609600" indent="-609600" eaLnBrk="1" hangingPunct="1">
              <a:buFont typeface="Arial" charset="0"/>
              <a:buAutoNum type="arabicPeriod"/>
              <a:defRPr/>
            </a:pPr>
            <a:endParaRPr lang="en-US" dirty="0" smtClean="0">
              <a:latin typeface="Trebuchet MS" charset="0"/>
              <a:cs typeface="+mn-cs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253" y="460249"/>
            <a:ext cx="10302432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HAND-UNDER-HAND OUTCOMES (1 OF 3)</a:t>
            </a:r>
            <a:endParaRPr lang="en-US" sz="4800" dirty="0">
              <a:latin typeface="Trebuchet MS" charset="0"/>
              <a:cs typeface="+mj-cs"/>
            </a:endParaRPr>
          </a:p>
        </p:txBody>
      </p:sp>
      <p:pic>
        <p:nvPicPr>
          <p:cNvPr id="3" name="KS7P2Slid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253" y="460249"/>
            <a:ext cx="10302432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HAND-UNDER-HAND OUTCOMES (2 OF 3)</a:t>
            </a:r>
            <a:endParaRPr lang="en-US" sz="4800" dirty="0">
              <a:latin typeface="Trebuchet MS" charset="0"/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8110538" cy="5029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b="1" smtClean="0">
                <a:latin typeface="Trebuchet MS" panose="020B0603020202020204" pitchFamily="34" charset="0"/>
              </a:rPr>
              <a:t>#2 - MUTUAL TACTILE ATTENTION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u="sng" smtClean="0">
                <a:latin typeface="Trebuchet MS" panose="020B0603020202020204" pitchFamily="34" charset="0"/>
              </a:rPr>
              <a:t>Defined</a:t>
            </a:r>
            <a:r>
              <a:rPr lang="en-US" altLang="en-US" smtClean="0">
                <a:latin typeface="Trebuchet MS" panose="020B0603020202020204" pitchFamily="34" charset="0"/>
              </a:rPr>
              <a:t>: </a:t>
            </a:r>
            <a:r>
              <a:rPr lang="ja-JP" altLang="en-US" smtClean="0">
                <a:latin typeface="Trebuchet MS" panose="020B0603020202020204" pitchFamily="34" charset="0"/>
              </a:rPr>
              <a:t>“</a:t>
            </a:r>
            <a:r>
              <a:rPr lang="en-US" altLang="ja-JP" smtClean="0">
                <a:latin typeface="Trebuchet MS" panose="020B0603020202020204" pitchFamily="34" charset="0"/>
              </a:rPr>
              <a:t>Involves joint attention and sharing an activity / object through non-controlling, mutual touch.</a:t>
            </a:r>
            <a:r>
              <a:rPr lang="ja-JP" altLang="en-US" smtClean="0">
                <a:latin typeface="Trebuchet MS" panose="020B0603020202020204" pitchFamily="34" charset="0"/>
              </a:rPr>
              <a:t>”</a:t>
            </a:r>
            <a:r>
              <a:rPr lang="en-US" altLang="ja-JP" smtClean="0">
                <a:latin typeface="Trebuchet MS" panose="020B0603020202020204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altLang="en-US" sz="2000">
                <a:latin typeface="Trebuchet MS" panose="020B0603020202020204" pitchFamily="34" charset="0"/>
              </a:rPr>
              <a:t>        (Project SALUTE)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Equivalent to development of a pointing gesture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Assists the learner to focus all senses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mtClean="0">
                <a:latin typeface="Trebuchet MS" panose="020B0603020202020204" pitchFamily="34" charset="0"/>
              </a:rPr>
              <a:t>Keeps partner</a:t>
            </a:r>
            <a:r>
              <a:rPr lang="ja-JP" altLang="en-US" smtClean="0">
                <a:latin typeface="Trebuchet MS" panose="020B0603020202020204" pitchFamily="34" charset="0"/>
              </a:rPr>
              <a:t>’</a:t>
            </a:r>
            <a:r>
              <a:rPr lang="en-US" altLang="ja-JP" smtClean="0">
                <a:latin typeface="Trebuchet MS" panose="020B0603020202020204" pitchFamily="34" charset="0"/>
              </a:rPr>
              <a:t>s hands available, for use by the learner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mtClean="0">
              <a:latin typeface="Trebuchet MS" panose="020B0603020202020204" pitchFamily="34" charset="0"/>
            </a:endParaRPr>
          </a:p>
        </p:txBody>
      </p:sp>
      <p:pic>
        <p:nvPicPr>
          <p:cNvPr id="2" name="KS7P2Slide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73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828800"/>
            <a:ext cx="8305800" cy="5029200"/>
          </a:xfrm>
        </p:spPr>
        <p:txBody>
          <a:bodyPr/>
          <a:lstStyle/>
          <a:p>
            <a:pPr marL="609600" indent="-609600" eaLnBrk="1" hangingPunct="1">
              <a:buNone/>
            </a:pPr>
            <a:r>
              <a:rPr lang="en-US" altLang="en-US" b="1" smtClean="0">
                <a:latin typeface="Trebuchet MS" panose="020B0603020202020204" pitchFamily="34" charset="0"/>
              </a:rPr>
              <a:t>#3 - TOUCH, AS RELATED TO LANGUAGE</a:t>
            </a:r>
          </a:p>
          <a:p>
            <a:pPr marL="609600" indent="-609600" eaLnBrk="1" hangingPunct="1"/>
            <a:r>
              <a:rPr lang="en-US" altLang="en-US" smtClean="0">
                <a:latin typeface="Trebuchet MS" panose="020B0603020202020204" pitchFamily="34" charset="0"/>
              </a:rPr>
              <a:t>Exposure to language related to touch will give the language meaning</a:t>
            </a:r>
          </a:p>
          <a:p>
            <a:pPr marL="609600" indent="-609600" eaLnBrk="1" hangingPunct="1"/>
            <a:r>
              <a:rPr lang="en-US" altLang="en-US" smtClean="0">
                <a:latin typeface="Trebuchet MS" panose="020B0603020202020204" pitchFamily="34" charset="0"/>
              </a:rPr>
              <a:t>Encourage the learner</a:t>
            </a:r>
            <a:r>
              <a:rPr lang="ja-JP" altLang="en-US" smtClean="0">
                <a:latin typeface="Trebuchet MS" panose="020B0603020202020204" pitchFamily="34" charset="0"/>
              </a:rPr>
              <a:t>’</a:t>
            </a:r>
            <a:r>
              <a:rPr lang="en-US" altLang="ja-JP" smtClean="0">
                <a:latin typeface="Trebuchet MS" panose="020B0603020202020204" pitchFamily="34" charset="0"/>
              </a:rPr>
              <a:t>s expressiveness by imitating what she does</a:t>
            </a:r>
          </a:p>
          <a:p>
            <a:pPr marL="609600" indent="-609600" eaLnBrk="1" hangingPunct="1"/>
            <a:r>
              <a:rPr lang="en-US" altLang="en-US" smtClean="0">
                <a:latin typeface="Trebuchet MS" panose="020B0603020202020204" pitchFamily="34" charset="0"/>
              </a:rPr>
              <a:t>Incorporate manual signs, related to experiences</a:t>
            </a:r>
          </a:p>
          <a:p>
            <a:pPr marL="609600" indent="-609600" eaLnBrk="1" hangingPunct="1"/>
            <a:r>
              <a:rPr lang="en-US" altLang="en-US" smtClean="0">
                <a:latin typeface="Trebuchet MS" panose="020B0603020202020204" pitchFamily="34" charset="0"/>
              </a:rPr>
              <a:t>Say, or sign, the word </a:t>
            </a:r>
            <a:r>
              <a:rPr lang="en-US" altLang="en-US" i="1" smtClean="0">
                <a:latin typeface="Trebuchet MS" panose="020B0603020202020204" pitchFamily="34" charset="0"/>
              </a:rPr>
              <a:t>at the very moment </a:t>
            </a:r>
            <a:r>
              <a:rPr lang="en-US" altLang="en-US" smtClean="0">
                <a:latin typeface="Trebuchet MS" panose="020B0603020202020204" pitchFamily="34" charset="0"/>
              </a:rPr>
              <a:t>attention is shared on an object</a:t>
            </a:r>
            <a:endParaRPr lang="en-US" altLang="en-US" b="1" smtClean="0">
              <a:latin typeface="Trebuchet MS" panose="020B0603020202020204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66253" y="460249"/>
            <a:ext cx="10302432" cy="1090613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latin typeface="Trebuchet MS" charset="0"/>
                <a:cs typeface="+mj-cs"/>
              </a:rPr>
              <a:t>HAND-UNDER-HAND OUTCOMES (3 OF 3)</a:t>
            </a:r>
            <a:endParaRPr lang="en-US" sz="4800" dirty="0">
              <a:latin typeface="Trebuchet MS" charset="0"/>
              <a:cs typeface="+mj-cs"/>
            </a:endParaRPr>
          </a:p>
        </p:txBody>
      </p:sp>
      <p:pic>
        <p:nvPicPr>
          <p:cNvPr id="3" name="KS7P2Slide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7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lvl="0" indent="0">
              <a:buClr>
                <a:srgbClr val="9A00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Developed by the Distance Mentorship Project at the University of Kansas</a:t>
            </a:r>
          </a:p>
          <a:p>
            <a:pPr marL="109537" lvl="0" indent="0">
              <a:buClr>
                <a:srgbClr val="9A000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109537" lvl="0" indent="0">
              <a:spcAft>
                <a:spcPts val="600"/>
              </a:spcAft>
              <a:buClr>
                <a:srgbClr val="9A0000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Content by:</a:t>
            </a:r>
          </a:p>
          <a:p>
            <a:pPr marL="109537" lvl="0" indent="0">
              <a:buClr>
                <a:srgbClr val="9A0000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Susan M. </a:t>
            </a:r>
            <a:r>
              <a:rPr lang="en-US" sz="2800" dirty="0" err="1">
                <a:solidFill>
                  <a:srgbClr val="000000"/>
                </a:solidFill>
              </a:rPr>
              <a:t>Bashinski</a:t>
            </a:r>
            <a:endParaRPr lang="en-US" sz="2800" dirty="0">
              <a:solidFill>
                <a:srgbClr val="000000"/>
              </a:solidFill>
            </a:endParaRPr>
          </a:p>
          <a:p>
            <a:pPr marL="109537" lvl="0" indent="0">
              <a:buClr>
                <a:srgbClr val="9A0000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Megan Cote</a:t>
            </a:r>
          </a:p>
          <a:p>
            <a:pPr marL="109537" lvl="0" indent="0">
              <a:buClr>
                <a:srgbClr val="9A0000"/>
              </a:buClr>
              <a:buNone/>
            </a:pPr>
            <a:r>
              <a:rPr lang="en-US" sz="2800" dirty="0">
                <a:solidFill>
                  <a:srgbClr val="000000"/>
                </a:solidFill>
              </a:rPr>
              <a:t>Rebecca </a:t>
            </a:r>
            <a:r>
              <a:rPr lang="en-US" sz="2800" dirty="0" err="1">
                <a:solidFill>
                  <a:srgbClr val="000000"/>
                </a:solidFill>
              </a:rPr>
              <a:t>Obold</a:t>
            </a:r>
            <a:r>
              <a:rPr lang="en-US" sz="2800" dirty="0">
                <a:solidFill>
                  <a:srgbClr val="000000"/>
                </a:solidFill>
              </a:rPr>
              <a:t>-Geary</a:t>
            </a:r>
          </a:p>
          <a:p>
            <a:pPr marL="109537" lvl="0" indent="0">
              <a:buClr>
                <a:srgbClr val="9A0000"/>
              </a:buCl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 marL="109537" lvl="0" indent="0">
              <a:buClr>
                <a:srgbClr val="9A0000"/>
              </a:buClr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2011-2013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842886"/>
      </p:ext>
    </p:extLst>
  </p:cSld>
  <p:clrMapOvr>
    <a:masterClrMapping/>
  </p:clrMapOvr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492</Words>
  <Application>Microsoft Macintosh PowerPoint</Application>
  <PresentationFormat>Widescreen</PresentationFormat>
  <Paragraphs>63</Paragraphs>
  <Slides>9</Slides>
  <Notes>8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Calibri</vt:lpstr>
      <vt:lpstr>Helvetica</vt:lpstr>
      <vt:lpstr>ＭＳ Ｐゴシック</vt:lpstr>
      <vt:lpstr>Trebuchet MS</vt:lpstr>
      <vt:lpstr>Wingdings</vt:lpstr>
      <vt:lpstr>Arial</vt:lpstr>
      <vt:lpstr>Bold Stripes</vt:lpstr>
      <vt:lpstr>HAND-UNDER-HAND STRATEGIES,  for Teaching Learners with Deaf-Blindness</vt:lpstr>
      <vt:lpstr>CONSIDERATIONS IN USING HAND-UNDER-HAND STRATEGIES (1 OF 4)</vt:lpstr>
      <vt:lpstr>CONSIDERATIONS IN USING HAND-UNDER-HAND STRATEGIES (2 OF 4)</vt:lpstr>
      <vt:lpstr>CONSIDERATIONS IN USING HAND-UNDER-HAND STRATEGIES (3 OF 4)</vt:lpstr>
      <vt:lpstr>CONSIDERATIONS IN USING HAND-UNDER-HAND STRATEGIES (4 OF 4)</vt:lpstr>
      <vt:lpstr>HAND-UNDER-HAND OUTCOMES (1 OF 3)</vt:lpstr>
      <vt:lpstr>HAND-UNDER-HAND OUTCOMES (2 OF 3)</vt:lpstr>
      <vt:lpstr>HAND-UNDER-HAND OUTCOMES (3 OF 3)</vt:lpstr>
      <vt:lpstr>Credits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HAND-UNDER-HAND STRATEGIES,  for Teaching Learners with Deaf-Blindness</dc:title>
  <dc:creator>Jordyn Watanabe</dc:creator>
  <cp:lastModifiedBy>Jordyn Watanabe</cp:lastModifiedBy>
  <cp:revision>5</cp:revision>
  <dcterms:created xsi:type="dcterms:W3CDTF">2018-07-11T21:57:48Z</dcterms:created>
  <dcterms:modified xsi:type="dcterms:W3CDTF">2020-05-15T19:15:38Z</dcterms:modified>
</cp:coreProperties>
</file>